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63" r:id="rId2"/>
  </p:sldMasterIdLst>
  <p:notesMasterIdLst>
    <p:notesMasterId r:id="rId34"/>
  </p:notesMasterIdLst>
  <p:sldIdLst>
    <p:sldId id="256" r:id="rId3"/>
    <p:sldId id="332" r:id="rId4"/>
    <p:sldId id="372" r:id="rId5"/>
    <p:sldId id="373" r:id="rId6"/>
    <p:sldId id="387" r:id="rId7"/>
    <p:sldId id="375" r:id="rId8"/>
    <p:sldId id="388" r:id="rId9"/>
    <p:sldId id="376" r:id="rId10"/>
    <p:sldId id="374" r:id="rId11"/>
    <p:sldId id="377" r:id="rId12"/>
    <p:sldId id="369" r:id="rId13"/>
    <p:sldId id="385" r:id="rId14"/>
    <p:sldId id="378" r:id="rId15"/>
    <p:sldId id="381" r:id="rId16"/>
    <p:sldId id="379" r:id="rId17"/>
    <p:sldId id="380" r:id="rId18"/>
    <p:sldId id="382" r:id="rId19"/>
    <p:sldId id="383" r:id="rId20"/>
    <p:sldId id="384" r:id="rId21"/>
    <p:sldId id="370" r:id="rId22"/>
    <p:sldId id="389" r:id="rId23"/>
    <p:sldId id="390" r:id="rId24"/>
    <p:sldId id="386" r:id="rId25"/>
    <p:sldId id="366" r:id="rId26"/>
    <p:sldId id="368" r:id="rId27"/>
    <p:sldId id="361" r:id="rId28"/>
    <p:sldId id="336" r:id="rId29"/>
    <p:sldId id="362" r:id="rId30"/>
    <p:sldId id="355" r:id="rId31"/>
    <p:sldId id="354" r:id="rId32"/>
    <p:sldId id="316"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76"/>
    <p:restoredTop sz="94674"/>
  </p:normalViewPr>
  <p:slideViewPr>
    <p:cSldViewPr snapToGrid="0" snapToObjects="1">
      <p:cViewPr varScale="1">
        <p:scale>
          <a:sx n="92" d="100"/>
          <a:sy n="92" d="100"/>
        </p:scale>
        <p:origin x="-104" y="-26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slide" Target="slides/slide31.xml"/><Relationship Id="rId34" Type="http://schemas.openxmlformats.org/officeDocument/2006/relationships/notesMaster" Target="notesMasters/notes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E12345-AE8B-8348-971E-9F8AC446B3C8}" type="datetimeFigureOut">
              <a:rPr lang="en-US" smtClean="0"/>
              <a:t>29.01.19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0A6D54-8FEC-C743-B70C-2E9CADC71799}" type="slidenum">
              <a:rPr lang="en-US" smtClean="0"/>
              <a:t>‹#›</a:t>
            </a:fld>
            <a:endParaRPr lang="en-US"/>
          </a:p>
        </p:txBody>
      </p:sp>
    </p:spTree>
    <p:extLst>
      <p:ext uri="{BB962C8B-B14F-4D97-AF65-F5344CB8AC3E}">
        <p14:creationId xmlns:p14="http://schemas.microsoft.com/office/powerpoint/2010/main" val="168916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eg"/><Relationship Id="rId3"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eg"/><Relationship Id="rId3"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jpeg"/><Relationship Id="rId3"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jpeg"/><Relationship Id="rId3"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png"/><Relationship Id="rId1" Type="http://schemas.openxmlformats.org/officeDocument/2006/relationships/slideMaster" Target="../slideMasters/slideMaster2.xml"/><Relationship Id="rId2" Type="http://schemas.openxmlformats.org/officeDocument/2006/relationships/image" Target="../media/image1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jpeg"/><Relationship Id="rId3"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31952" y="1524007"/>
            <a:ext cx="5411608" cy="2133599"/>
          </a:xfrm>
        </p:spPr>
        <p:txBody>
          <a:bodyPr>
            <a:noAutofit/>
          </a:bodyPr>
          <a:lstStyle>
            <a:lvl1pPr>
              <a:defRPr sz="2400"/>
            </a:lvl1pPr>
            <a:lvl2pPr>
              <a:defRPr sz="2000"/>
            </a:lvl2pPr>
            <a:lvl3pPr>
              <a:defRPr sz="1900"/>
            </a:lvl3pPr>
            <a:lvl4pPr>
              <a:defRPr sz="1600"/>
            </a:lvl4pPr>
            <a:lvl5pPr>
              <a:defRPr sz="1500"/>
            </a:lvl5pPr>
            <a:lvl6pPr>
              <a:defRPr sz="1500"/>
            </a:lvl6pPr>
            <a:lvl7pPr>
              <a:defRPr sz="1500"/>
            </a:lvl7pPr>
            <a:lvl8pPr>
              <a:defRPr sz="1500"/>
            </a:lvl8pPr>
            <a:lvl9pPr>
              <a:defRPr sz="15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dirty="0"/>
          </a:p>
        </p:txBody>
      </p:sp>
      <p:sp>
        <p:nvSpPr>
          <p:cNvPr id="4" name="Content Placeholder 3"/>
          <p:cNvSpPr>
            <a:spLocks noGrp="1"/>
          </p:cNvSpPr>
          <p:nvPr>
            <p:ph sz="half" idx="2"/>
          </p:nvPr>
        </p:nvSpPr>
        <p:spPr>
          <a:xfrm>
            <a:off x="6248447" y="1524007"/>
            <a:ext cx="5411606" cy="2133599"/>
          </a:xfrm>
        </p:spPr>
        <p:txBody>
          <a:bodyPr>
            <a:noAutofit/>
          </a:bodyPr>
          <a:lstStyle>
            <a:lvl1pPr>
              <a:defRPr sz="2400"/>
            </a:lvl1pPr>
            <a:lvl2pPr>
              <a:defRPr sz="2000"/>
            </a:lvl2pPr>
            <a:lvl3pPr>
              <a:defRPr sz="1900"/>
            </a:lvl3pPr>
            <a:lvl4pPr>
              <a:defRPr sz="1600"/>
            </a:lvl4pPr>
            <a:lvl5pPr>
              <a:defRPr sz="1500"/>
            </a:lvl5pPr>
            <a:lvl6pPr>
              <a:defRPr sz="1500"/>
            </a:lvl6pPr>
            <a:lvl7pPr>
              <a:defRPr sz="1500"/>
            </a:lvl7pPr>
            <a:lvl8pPr>
              <a:defRPr sz="1500"/>
            </a:lvl8pPr>
            <a:lvl9pPr>
              <a:defRPr sz="15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dirty="0"/>
          </a:p>
        </p:txBody>
      </p:sp>
      <p:sp>
        <p:nvSpPr>
          <p:cNvPr id="7" name="Slide Number Placeholder 6"/>
          <p:cNvSpPr>
            <a:spLocks noGrp="1"/>
          </p:cNvSpPr>
          <p:nvPr>
            <p:ph type="sldNum" sz="quarter" idx="12"/>
          </p:nvPr>
        </p:nvSpPr>
        <p:spPr/>
        <p:txBody>
          <a:bodyPr/>
          <a:lstStyle/>
          <a:p>
            <a:fld id="{C51EAA63-D034-42AE-91FA-B13B9518C7BE}" type="slidenum">
              <a:rPr>
                <a:solidFill>
                  <a:srgbClr val="5F5F5F"/>
                </a:solidFill>
                <a:latin typeface="Calibri"/>
              </a:rPr>
              <a:pPr/>
              <a:t>‹#›</a:t>
            </a:fld>
            <a:endParaRPr dirty="0">
              <a:solidFill>
                <a:srgbClr val="5F5F5F"/>
              </a:solidFill>
              <a:latin typeface="Calibri"/>
            </a:endParaRPr>
          </a:p>
        </p:txBody>
      </p:sp>
      <p:sp>
        <p:nvSpPr>
          <p:cNvPr id="8" name="Content Placeholder 2"/>
          <p:cNvSpPr>
            <a:spLocks noGrp="1"/>
          </p:cNvSpPr>
          <p:nvPr>
            <p:ph sz="half" idx="13"/>
          </p:nvPr>
        </p:nvSpPr>
        <p:spPr>
          <a:xfrm>
            <a:off x="531952" y="3810007"/>
            <a:ext cx="5411608" cy="2133599"/>
          </a:xfrm>
        </p:spPr>
        <p:txBody>
          <a:bodyPr>
            <a:noAutofit/>
          </a:bodyPr>
          <a:lstStyle>
            <a:lvl1pPr>
              <a:defRPr sz="2400"/>
            </a:lvl1pPr>
            <a:lvl2pPr>
              <a:defRPr sz="2000"/>
            </a:lvl2pPr>
            <a:lvl3pPr>
              <a:defRPr sz="1900"/>
            </a:lvl3pPr>
            <a:lvl4pPr>
              <a:defRPr sz="1600"/>
            </a:lvl4pPr>
            <a:lvl5pPr>
              <a:defRPr sz="1500"/>
            </a:lvl5pPr>
            <a:lvl6pPr>
              <a:defRPr sz="1500"/>
            </a:lvl6pPr>
            <a:lvl7pPr>
              <a:defRPr sz="1500"/>
            </a:lvl7pPr>
            <a:lvl8pPr>
              <a:defRPr sz="1500"/>
            </a:lvl8pPr>
            <a:lvl9pPr>
              <a:defRPr sz="15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dirty="0"/>
          </a:p>
        </p:txBody>
      </p:sp>
      <p:sp>
        <p:nvSpPr>
          <p:cNvPr id="9" name="Content Placeholder 3"/>
          <p:cNvSpPr>
            <a:spLocks noGrp="1"/>
          </p:cNvSpPr>
          <p:nvPr>
            <p:ph sz="half" idx="14"/>
          </p:nvPr>
        </p:nvSpPr>
        <p:spPr>
          <a:xfrm>
            <a:off x="6248447" y="3810007"/>
            <a:ext cx="5411606" cy="2133599"/>
          </a:xfrm>
        </p:spPr>
        <p:txBody>
          <a:bodyPr>
            <a:noAutofit/>
          </a:bodyPr>
          <a:lstStyle>
            <a:lvl1pPr>
              <a:defRPr sz="2400"/>
            </a:lvl1pPr>
            <a:lvl2pPr>
              <a:defRPr sz="2000"/>
            </a:lvl2pPr>
            <a:lvl3pPr>
              <a:defRPr sz="1900"/>
            </a:lvl3pPr>
            <a:lvl4pPr>
              <a:defRPr sz="1600"/>
            </a:lvl4pPr>
            <a:lvl5pPr>
              <a:defRPr sz="1500"/>
            </a:lvl5pPr>
            <a:lvl6pPr>
              <a:defRPr sz="1500"/>
            </a:lvl6pPr>
            <a:lvl7pPr>
              <a:defRPr sz="1500"/>
            </a:lvl7pPr>
            <a:lvl8pPr>
              <a:defRPr sz="1500"/>
            </a:lvl8pPr>
            <a:lvl9pPr>
              <a:defRPr sz="15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dirty="0"/>
          </a:p>
        </p:txBody>
      </p:sp>
      <p:sp>
        <p:nvSpPr>
          <p:cNvPr id="11" name="Title 10"/>
          <p:cNvSpPr>
            <a:spLocks noGrp="1"/>
          </p:cNvSpPr>
          <p:nvPr>
            <p:ph type="title"/>
          </p:nvPr>
        </p:nvSpPr>
        <p:spPr/>
        <p:txBody>
          <a:bodyPr/>
          <a:lstStyle/>
          <a:p>
            <a:r>
              <a:rPr lang="en-AU"/>
              <a:t>Click to edit Master title style</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3D5C995-6123-074A-9F45-1D00E745AB17}" type="datetime1">
              <a:rPr lang="en-IN" smtClean="0">
                <a:solidFill>
                  <a:srgbClr val="58595B"/>
                </a:solidFill>
              </a:rPr>
              <a:pPr/>
              <a:t>29.01.19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rogram 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4" name="Date Placeholder 3"/>
          <p:cNvSpPr>
            <a:spLocks noGrp="1"/>
          </p:cNvSpPr>
          <p:nvPr>
            <p:ph type="dt" sz="half" idx="10"/>
          </p:nvPr>
        </p:nvSpPr>
        <p:spPr/>
        <p:txBody>
          <a:bodyPr/>
          <a:lstStyle/>
          <a:p>
            <a:fld id="{CB2EC637-D865-4A1A-B82E-96829CE60973}" type="datetime1">
              <a:rPr lang="en-US" smtClean="0">
                <a:solidFill>
                  <a:srgbClr val="5F5F5F"/>
                </a:solidFill>
              </a:rPr>
              <a:pPr/>
              <a:t>29.01.19</a:t>
            </a:fld>
            <a:endParaRPr dirty="0">
              <a:solidFill>
                <a:srgbClr val="5F5F5F"/>
              </a:solidFill>
            </a:endParaRPr>
          </a:p>
        </p:txBody>
      </p:sp>
      <p:sp>
        <p:nvSpPr>
          <p:cNvPr id="5" name="Footer Placeholder 4"/>
          <p:cNvSpPr>
            <a:spLocks noGrp="1"/>
          </p:cNvSpPr>
          <p:nvPr>
            <p:ph type="ftr" sz="quarter" idx="11"/>
          </p:nvPr>
        </p:nvSpPr>
        <p:spPr/>
        <p:txBody>
          <a:bodyPr/>
          <a:lstStyle/>
          <a:p>
            <a:r>
              <a:rPr dirty="0">
                <a:solidFill>
                  <a:srgbClr val="5F5F5F"/>
                </a:solidFill>
              </a:rPr>
              <a:t>Oracle Confidential – Internal/Restricted/Highly Restricted</a:t>
            </a:r>
          </a:p>
        </p:txBody>
      </p:sp>
      <p:sp>
        <p:nvSpPr>
          <p:cNvPr id="6" name="Slide Number Placeholder 5"/>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8" name="Text Placeholder 7"/>
          <p:cNvSpPr>
            <a:spLocks noGrp="1"/>
          </p:cNvSpPr>
          <p:nvPr>
            <p:ph type="body" sz="quarter" idx="13"/>
          </p:nvPr>
        </p:nvSpPr>
        <p:spPr>
          <a:xfrm>
            <a:off x="2796659" y="1981199"/>
            <a:ext cx="8863390" cy="3962401"/>
          </a:xfrm>
        </p:spPr>
        <p:txBody>
          <a:bodyPr>
            <a:noAutofit/>
          </a:bodyPr>
          <a:lstStyle>
            <a:lvl1pPr marL="1588" indent="0">
              <a:spcBef>
                <a:spcPts val="2400"/>
              </a:spcBef>
              <a:buNone/>
              <a:defRPr sz="2800"/>
            </a:lvl1pPr>
            <a:lvl2pPr marL="1588" indent="0">
              <a:spcBef>
                <a:spcPts val="2400"/>
              </a:spcBef>
              <a:buNone/>
              <a:defRPr sz="2800"/>
            </a:lvl2pPr>
            <a:lvl3pPr marL="1588" indent="0">
              <a:spcBef>
                <a:spcPts val="2400"/>
              </a:spcBef>
              <a:buNone/>
              <a:defRPr sz="2800"/>
            </a:lvl3pPr>
            <a:lvl4pPr marL="1588" indent="0">
              <a:spcBef>
                <a:spcPts val="2400"/>
              </a:spcBef>
              <a:buNone/>
              <a:defRPr sz="2800"/>
            </a:lvl4pPr>
            <a:lvl5pPr marL="1588" indent="0">
              <a:spcBef>
                <a:spcPts val="2400"/>
              </a:spcBef>
              <a:buNone/>
              <a:defRPr sz="2800"/>
            </a:lvl5pPr>
            <a:lvl6pPr marL="1588" indent="0">
              <a:spcBef>
                <a:spcPts val="2400"/>
              </a:spcBef>
              <a:buNone/>
              <a:defRPr sz="2800"/>
            </a:lvl6pPr>
            <a:lvl7pPr marL="1588" indent="0">
              <a:spcBef>
                <a:spcPts val="2400"/>
              </a:spcBef>
              <a:buNone/>
              <a:defRPr sz="2800"/>
            </a:lvl7pPr>
            <a:lvl8pPr marL="1588" indent="0">
              <a:spcBef>
                <a:spcPts val="2400"/>
              </a:spcBef>
              <a:buNone/>
              <a:defRPr sz="2800"/>
            </a:lvl8pPr>
            <a:lvl9pPr marL="1588" indent="0">
              <a:spcBef>
                <a:spcPts val="2400"/>
              </a:spcBef>
              <a:buNone/>
              <a:defRPr sz="2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xmlns:p14="http://schemas.microsoft.com/office/powerpoint/2010/mai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xmlns:p14="http://schemas.microsoft.com/office/powerpoint/2010/mai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3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xmlns:p14="http://schemas.microsoft.com/office/powerpoint/2010/mai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4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xmlns:p14="http://schemas.microsoft.com/office/powerpoint/2010/mai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8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xmlns:p14="http://schemas.microsoft.com/office/powerpoint/2010/mai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9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xmlns:p14="http://schemas.microsoft.com/office/powerpoint/2010/mai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Remote Speaker Picture">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6C8D6732-15F2-4802-8009-37AC693C551A}" type="datetime1">
              <a:rPr lang="en-US" smtClean="0">
                <a:solidFill>
                  <a:srgbClr val="5F5F5F"/>
                </a:solidFill>
              </a:rPr>
              <a:pPr/>
              <a:t>29.01.19</a:t>
            </a:fld>
            <a:endParaRPr dirty="0">
              <a:solidFill>
                <a:srgbClr val="5F5F5F"/>
              </a:solidFill>
            </a:endParaRPr>
          </a:p>
        </p:txBody>
      </p:sp>
      <p:sp>
        <p:nvSpPr>
          <p:cNvPr id="6" name="Footer Placeholder 5"/>
          <p:cNvSpPr>
            <a:spLocks noGrp="1"/>
          </p:cNvSpPr>
          <p:nvPr>
            <p:ph type="ftr" sz="quarter" idx="11"/>
          </p:nvPr>
        </p:nvSpPr>
        <p:spPr/>
        <p:txBody>
          <a:bodyPr/>
          <a:lstStyle/>
          <a:p>
            <a:r>
              <a:rPr dirty="0">
                <a:solidFill>
                  <a:srgbClr val="5F5F5F"/>
                </a:solidFill>
              </a:rPr>
              <a:t>Oracle Confidential – Internal/Restricted/Highly Restricted</a:t>
            </a:r>
          </a:p>
        </p:txBody>
      </p:sp>
      <p:sp>
        <p:nvSpPr>
          <p:cNvPr id="7" name="Slide Number Placeholder 6"/>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8" name="Picture Placeholder 15"/>
          <p:cNvSpPr>
            <a:spLocks noGrp="1"/>
          </p:cNvSpPr>
          <p:nvPr>
            <p:ph type="pic" sz="quarter" idx="14" hasCustomPrompt="1"/>
          </p:nvPr>
        </p:nvSpPr>
        <p:spPr>
          <a:xfrm>
            <a:off x="2286610" y="1828800"/>
            <a:ext cx="3475625" cy="3840480"/>
          </a:xfrm>
          <a:solidFill>
            <a:schemeClr val="bg2"/>
          </a:solidFill>
        </p:spPr>
        <p:txBody>
          <a:bodyPr tIns="91440">
            <a:noAutofit/>
          </a:bodyPr>
          <a:lstStyle>
            <a:lvl1pPr marL="0" indent="0" algn="ctr">
              <a:spcBef>
                <a:spcPts val="0"/>
              </a:spcBef>
              <a:buNone/>
              <a:defRPr sz="1800" baseline="0">
                <a:solidFill>
                  <a:schemeClr val="tx1"/>
                </a:solidFill>
              </a:defRPr>
            </a:lvl1pPr>
          </a:lstStyle>
          <a:p>
            <a:r>
              <a:rPr dirty="0"/>
              <a:t>Click icon to insert picture</a:t>
            </a:r>
          </a:p>
        </p:txBody>
      </p:sp>
      <p:sp>
        <p:nvSpPr>
          <p:cNvPr id="10" name="Text Placeholder 10"/>
          <p:cNvSpPr>
            <a:spLocks noGrp="1"/>
          </p:cNvSpPr>
          <p:nvPr>
            <p:ph type="body" sz="quarter" idx="15"/>
          </p:nvPr>
        </p:nvSpPr>
        <p:spPr>
          <a:xfrm>
            <a:off x="6036612" y="1828799"/>
            <a:ext cx="5623436" cy="3840480"/>
          </a:xfrm>
        </p:spPr>
        <p:txBody>
          <a:bodyPr anchor="ctr" anchorCtr="0"/>
          <a:lstStyle>
            <a:lvl1pPr>
              <a:spcBef>
                <a:spcPts val="0"/>
              </a:spcBef>
              <a:spcAft>
                <a:spcPts val="800"/>
              </a:spcAft>
              <a:buClr>
                <a:schemeClr val="bg1"/>
              </a:buClr>
              <a:defRPr b="1"/>
            </a:lvl1pPr>
            <a:lvl2pPr marL="228600">
              <a:spcBef>
                <a:spcPts val="0"/>
              </a:spcBef>
              <a:buClr>
                <a:schemeClr val="bg1"/>
              </a:buClr>
              <a:defRPr/>
            </a:lvl2pPr>
          </a:lstStyle>
          <a:p>
            <a:pPr lvl="0"/>
            <a:r>
              <a:rPr lang="en-US"/>
              <a:t>Click to edit Master text styles</a:t>
            </a:r>
          </a:p>
          <a:p>
            <a:pPr lvl="1"/>
            <a:r>
              <a:rPr lang="en-US"/>
              <a:t>Second level</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C8A1F17C-4AFE-4B02-9BD6-67CB04075FF1}" type="datetime1">
              <a:rPr lang="en-US" smtClean="0">
                <a:solidFill>
                  <a:srgbClr val="5F5F5F"/>
                </a:solidFill>
              </a:rPr>
              <a:pPr/>
              <a:t>29.01.19</a:t>
            </a:fld>
            <a:endParaRPr dirty="0">
              <a:solidFill>
                <a:srgbClr val="5F5F5F"/>
              </a:solidFill>
            </a:endParaRPr>
          </a:p>
        </p:txBody>
      </p:sp>
      <p:sp>
        <p:nvSpPr>
          <p:cNvPr id="4" name="Footer Placeholder 3"/>
          <p:cNvSpPr>
            <a:spLocks noGrp="1"/>
          </p:cNvSpPr>
          <p:nvPr>
            <p:ph type="ftr" sz="quarter" idx="11"/>
          </p:nvPr>
        </p:nvSpPr>
        <p:spPr/>
        <p:txBody>
          <a:bodyPr/>
          <a:lstStyle/>
          <a:p>
            <a:r>
              <a:rPr dirty="0">
                <a:solidFill>
                  <a:srgbClr val="5F5F5F"/>
                </a:solidFill>
              </a:rPr>
              <a:t>Oracle Confidential – Internal/Restricted/Highly Restricted</a:t>
            </a:r>
          </a:p>
        </p:txBody>
      </p:sp>
      <p:sp>
        <p:nvSpPr>
          <p:cNvPr id="5" name="Slide Number Placeholder 4"/>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reserve="1">
  <p:cSld name="2_Custom Title Slide with Primary Event Impression">
    <p:bg>
      <p:bgPr>
        <a:solidFill>
          <a:srgbClr val="5F5F5F"/>
        </a:solidFill>
        <a:effectLst/>
      </p:bgPr>
    </p:bg>
    <p:spTree>
      <p:nvGrpSpPr>
        <p:cNvPr id="1" name=""/>
        <p:cNvGrpSpPr/>
        <p:nvPr/>
      </p:nvGrpSpPr>
      <p:grpSpPr>
        <a:xfrm>
          <a:off x="0" y="0"/>
          <a:ext cx="0" cy="0"/>
          <a:chOff x="0" y="0"/>
          <a:chExt cx="0" cy="0"/>
        </a:xfrm>
      </p:grpSpPr>
      <p:pic>
        <p:nvPicPr>
          <p:cNvPr id="497" name="image18.jpeg" descr="2.png"/>
          <p:cNvPicPr>
            <a:picLocks noChangeAspect="1"/>
          </p:cNvPicPr>
          <p:nvPr/>
        </p:nvPicPr>
        <p:blipFill>
          <a:blip r:embed="rId2" cstate="print">
            <a:extLst/>
          </a:blip>
          <a:stretch>
            <a:fillRect/>
          </a:stretch>
        </p:blipFill>
        <p:spPr>
          <a:xfrm>
            <a:off x="7" y="0"/>
            <a:ext cx="12201534" cy="6858000"/>
          </a:xfrm>
          <a:prstGeom prst="rect">
            <a:avLst/>
          </a:prstGeom>
          <a:ln w="12700">
            <a:miter lim="400000"/>
          </a:ln>
        </p:spPr>
      </p:pic>
      <p:sp>
        <p:nvSpPr>
          <p:cNvPr id="498" name="Shape 498"/>
          <p:cNvSpPr/>
          <p:nvPr/>
        </p:nvSpPr>
        <p:spPr>
          <a:xfrm>
            <a:off x="7" y="0"/>
            <a:ext cx="12201534" cy="6858000"/>
          </a:xfrm>
          <a:prstGeom prst="rect">
            <a:avLst/>
          </a:prstGeom>
          <a:gradFill>
            <a:gsLst>
              <a:gs pos="0">
                <a:srgbClr val="404040"/>
              </a:gs>
              <a:gs pos="58000">
                <a:schemeClr val="accent2">
                  <a:alpha val="0"/>
                </a:schemeClr>
              </a:gs>
            </a:gsLst>
            <a:lin ang="2220000"/>
          </a:gradFill>
          <a:ln w="12700">
            <a:miter lim="400000"/>
          </a:ln>
        </p:spPr>
        <p:txBody>
          <a:bodyPr lIns="45711" tIns="45713" rIns="45711" bIns="45713" anchor="ctr"/>
          <a:lstStyle/>
          <a:p>
            <a:pPr algn="ctr">
              <a:lnSpc>
                <a:spcPct val="90000"/>
              </a:lnSpc>
              <a:defRPr>
                <a:solidFill>
                  <a:srgbClr val="58595B"/>
                </a:solidFill>
              </a:defRPr>
            </a:pPr>
            <a:endParaRPr sz="1800">
              <a:solidFill>
                <a:srgbClr val="58595B"/>
              </a:solidFill>
              <a:latin typeface="Calibri"/>
            </a:endParaRPr>
          </a:p>
        </p:txBody>
      </p:sp>
      <p:pic>
        <p:nvPicPr>
          <p:cNvPr id="499" name="image1.png" descr="Oracle red badge logo&#10;&#10;Oracle logo in white on red staging background"/>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0906" y="6263647"/>
            <a:ext cx="1626835" cy="594361"/>
          </a:xfrm>
          <a:prstGeom prst="rect">
            <a:avLst/>
          </a:prstGeom>
          <a:ln w="12700">
            <a:miter lim="400000"/>
          </a:ln>
        </p:spPr>
      </p:pic>
      <p:sp>
        <p:nvSpPr>
          <p:cNvPr id="500" name="Shape 500"/>
          <p:cNvSpPr>
            <a:spLocks noGrp="1"/>
          </p:cNvSpPr>
          <p:nvPr>
            <p:ph type="title"/>
          </p:nvPr>
        </p:nvSpPr>
        <p:spPr>
          <a:xfrm>
            <a:off x="532370" y="739790"/>
            <a:ext cx="8053698" cy="1470027"/>
          </a:xfrm>
          <a:prstGeom prst="rect">
            <a:avLst/>
          </a:prstGeom>
        </p:spPr>
        <p:txBody>
          <a:bodyPr/>
          <a:lstStyle>
            <a:lvl1pPr>
              <a:defRPr sz="4800">
                <a:solidFill>
                  <a:srgbClr val="FFFFFF"/>
                </a:solidFill>
              </a:defRPr>
            </a:lvl1pPr>
          </a:lstStyle>
          <a:p>
            <a:r>
              <a:t>Title Text</a:t>
            </a:r>
          </a:p>
        </p:txBody>
      </p:sp>
      <p:sp>
        <p:nvSpPr>
          <p:cNvPr id="501" name="Shape 501"/>
          <p:cNvSpPr>
            <a:spLocks noGrp="1"/>
          </p:cNvSpPr>
          <p:nvPr>
            <p:ph type="body" sz="quarter" idx="1"/>
          </p:nvPr>
        </p:nvSpPr>
        <p:spPr>
          <a:xfrm>
            <a:off x="532322" y="2286000"/>
            <a:ext cx="8053700" cy="914400"/>
          </a:xfrm>
          <a:prstGeom prst="rect">
            <a:avLst/>
          </a:prstGeom>
        </p:spPr>
        <p:txBody>
          <a:bodyPr/>
          <a:lstStyle>
            <a:lvl1pPr marL="0" indent="0">
              <a:spcBef>
                <a:spcPts val="0"/>
              </a:spcBef>
              <a:buClrTx/>
              <a:buSzTx/>
              <a:buFontTx/>
              <a:buNone/>
              <a:defRPr sz="2400" b="1">
                <a:solidFill>
                  <a:srgbClr val="FFFFFF"/>
                </a:solidFill>
              </a:defRPr>
            </a:lvl1pPr>
            <a:lvl2pPr marL="0" indent="456921">
              <a:spcBef>
                <a:spcPts val="0"/>
              </a:spcBef>
              <a:buClrTx/>
              <a:buSzTx/>
              <a:buFontTx/>
              <a:buNone/>
              <a:defRPr sz="2400" b="1">
                <a:solidFill>
                  <a:srgbClr val="FFFFFF"/>
                </a:solidFill>
              </a:defRPr>
            </a:lvl2pPr>
            <a:lvl3pPr marL="0" indent="913867">
              <a:spcBef>
                <a:spcPts val="0"/>
              </a:spcBef>
              <a:buClrTx/>
              <a:buSzTx/>
              <a:buFontTx/>
              <a:buNone/>
              <a:defRPr sz="2400" b="1">
                <a:solidFill>
                  <a:srgbClr val="FFFFFF"/>
                </a:solidFill>
              </a:defRPr>
            </a:lvl3pPr>
            <a:lvl4pPr marL="0" indent="1370797">
              <a:spcBef>
                <a:spcPts val="0"/>
              </a:spcBef>
              <a:buClrTx/>
              <a:buSzTx/>
              <a:buFontTx/>
              <a:buNone/>
              <a:defRPr sz="2400" b="1">
                <a:solidFill>
                  <a:srgbClr val="FFFFFF"/>
                </a:solidFill>
              </a:defRPr>
            </a:lvl4pPr>
            <a:lvl5pPr marL="0" indent="1827735">
              <a:spcBef>
                <a:spcPts val="0"/>
              </a:spcBef>
              <a:buClrTx/>
              <a:buSzTx/>
              <a:buFontTx/>
              <a:buNone/>
              <a:defRPr sz="24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502" name="Shape 502"/>
          <p:cNvSpPr>
            <a:spLocks noGrp="1"/>
          </p:cNvSpPr>
          <p:nvPr>
            <p:ph type="body" sz="half" idx="13"/>
          </p:nvPr>
        </p:nvSpPr>
        <p:spPr>
          <a:xfrm>
            <a:off x="532370" y="3429456"/>
            <a:ext cx="8053698" cy="2514151"/>
          </a:xfrm>
          <a:prstGeom prst="rect">
            <a:avLst/>
          </a:prstGeom>
        </p:spPr>
        <p:txBody>
          <a:bodyPr/>
          <a:lstStyle>
            <a:lvl1pPr marL="0" indent="1587">
              <a:spcBef>
                <a:spcPts val="0"/>
              </a:spcBef>
              <a:buClrTx/>
              <a:buSzTx/>
              <a:buFontTx/>
              <a:buNone/>
              <a:defRPr sz="2400">
                <a:solidFill>
                  <a:srgbClr val="FFFFFF"/>
                </a:solidFill>
              </a:defRPr>
            </a:lvl1pPr>
          </a:lstStyle>
          <a:p>
            <a:pPr marL="0" indent="1587">
              <a:spcBef>
                <a:spcPts val="0"/>
              </a:spcBef>
              <a:buClrTx/>
              <a:buSzTx/>
              <a:buFontTx/>
              <a:buNone/>
              <a:defRPr sz="2400">
                <a:solidFill>
                  <a:srgbClr val="FFFFFF"/>
                </a:solidFill>
              </a:defRPr>
            </a:pPr>
            <a:endParaRPr/>
          </a:p>
        </p:txBody>
      </p:sp>
      <p:sp>
        <p:nvSpPr>
          <p:cNvPr id="503" name="Shape 503"/>
          <p:cNvSpPr>
            <a:spLocks noGrp="1"/>
          </p:cNvSpPr>
          <p:nvPr>
            <p:ph type="sldNum" sz="quarter" idx="2"/>
          </p:nvPr>
        </p:nvSpPr>
        <p:spPr>
          <a:xfrm>
            <a:off x="5892801" y="6172205"/>
            <a:ext cx="2844801" cy="368301"/>
          </a:xfrm>
          <a:prstGeom prst="rect">
            <a:avLst/>
          </a:prstGeom>
        </p:spPr>
        <p:txBody>
          <a:bodyPr/>
          <a:lstStyle/>
          <a:p>
            <a:fld id="{86CB4B4D-7CA3-9044-876B-883B54F8677D}" type="slidenum">
              <a:rPr>
                <a:solidFill>
                  <a:srgbClr val="5F5F5F"/>
                </a:solidFill>
                <a:latin typeface="Calibri"/>
              </a:rPr>
              <a:pPr/>
              <a:t>‹#›</a:t>
            </a:fld>
            <a:endParaRPr>
              <a:solidFill>
                <a:srgbClr val="5F5F5F"/>
              </a:solidFill>
              <a:latin typeface="Calibri"/>
            </a:endParaRPr>
          </a:p>
        </p:txBody>
      </p:sp>
    </p:spTree>
    <p:extLst/>
  </p:cSld>
  <p:clrMapOvr>
    <a:masterClrMapping/>
  </p:clrMapOvr>
  <p:transition xmlns:p14="http://schemas.microsoft.com/office/powerpoint/2010/mai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Android Smartphone and Tablet: Horizontal">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787193" y="2011150"/>
            <a:ext cx="1820130" cy="3522853"/>
          </a:xfrm>
          <a:prstGeom prst="rect">
            <a:avLst/>
          </a:prstGeom>
        </p:spPr>
      </p:pic>
      <p:pic>
        <p:nvPicPr>
          <p:cNvPr id="11" name="Picture 10" descr="Photos, screen captures, graphics can be inserted in a white mobile phone and tablet"/>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243095" y="1585325"/>
            <a:ext cx="5830818" cy="4107283"/>
          </a:xfrm>
          <a:prstGeom prst="rect">
            <a:avLst/>
          </a:prstGeom>
        </p:spPr>
      </p:pic>
      <p:sp>
        <p:nvSpPr>
          <p:cNvPr id="3" name="Picture Placeholder 2"/>
          <p:cNvSpPr>
            <a:spLocks noGrp="1"/>
          </p:cNvSpPr>
          <p:nvPr>
            <p:ph type="pic" idx="1"/>
          </p:nvPr>
        </p:nvSpPr>
        <p:spPr bwMode="gray">
          <a:xfrm>
            <a:off x="1910668" y="2364583"/>
            <a:ext cx="1573178" cy="2833684"/>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5" name="Date Placeholder 4"/>
          <p:cNvSpPr>
            <a:spLocks noGrp="1"/>
          </p:cNvSpPr>
          <p:nvPr>
            <p:ph type="dt" sz="half" idx="10"/>
          </p:nvPr>
        </p:nvSpPr>
        <p:spPr/>
        <p:txBody>
          <a:bodyPr/>
          <a:lstStyle/>
          <a:p>
            <a:fld id="{1A2474AE-A74B-49A7-B5B1-A400C0D62D32}" type="datetime1">
              <a:rPr lang="en-US" smtClean="0">
                <a:solidFill>
                  <a:srgbClr val="5F5F5F"/>
                </a:solidFill>
              </a:rPr>
              <a:pPr/>
              <a:t>29.01.19</a:t>
            </a:fld>
            <a:endParaRPr dirty="0">
              <a:solidFill>
                <a:srgbClr val="5F5F5F"/>
              </a:solidFill>
            </a:endParaRPr>
          </a:p>
        </p:txBody>
      </p:sp>
      <p:sp>
        <p:nvSpPr>
          <p:cNvPr id="6" name="Footer Placeholder 5"/>
          <p:cNvSpPr>
            <a:spLocks noGrp="1"/>
          </p:cNvSpPr>
          <p:nvPr>
            <p:ph type="ftr" sz="quarter" idx="11"/>
          </p:nvPr>
        </p:nvSpPr>
        <p:spPr/>
        <p:txBody>
          <a:bodyPr/>
          <a:lstStyle/>
          <a:p>
            <a:r>
              <a:rPr dirty="0">
                <a:solidFill>
                  <a:srgbClr val="5F5F5F"/>
                </a:solidFill>
              </a:rPr>
              <a:t>Oracle Confidential – Internal/Restricted/Highly Restricted</a:t>
            </a:r>
          </a:p>
        </p:txBody>
      </p:sp>
      <p:sp>
        <p:nvSpPr>
          <p:cNvPr id="7" name="Slide Number Placeholder 6"/>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9" name="Picture Placeholder 2"/>
          <p:cNvSpPr>
            <a:spLocks noGrp="1"/>
          </p:cNvSpPr>
          <p:nvPr>
            <p:ph type="pic" idx="13"/>
          </p:nvPr>
        </p:nvSpPr>
        <p:spPr bwMode="gray">
          <a:xfrm>
            <a:off x="4533507" y="1975104"/>
            <a:ext cx="5250023" cy="3328416"/>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itle 3"/>
          <p:cNvSpPr>
            <a:spLocks noGrp="1"/>
          </p:cNvSpPr>
          <p:nvPr>
            <p:ph type="title"/>
          </p:nvPr>
        </p:nvSpPr>
        <p:spPr/>
        <p:txBody>
          <a:bodyPr/>
          <a:lstStyle/>
          <a:p>
            <a:r>
              <a:rPr lang="en-US"/>
              <a:t>Click to edit Master title style</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Android Smartphone and Tablet: Vertical">
    <p:spTree>
      <p:nvGrpSpPr>
        <p:cNvPr id="1" name=""/>
        <p:cNvGrpSpPr/>
        <p:nvPr/>
      </p:nvGrpSpPr>
      <p:grpSpPr>
        <a:xfrm>
          <a:off x="0" y="0"/>
          <a:ext cx="0" cy="0"/>
          <a:chOff x="0" y="0"/>
          <a:chExt cx="0" cy="0"/>
        </a:xfrm>
      </p:grpSpPr>
      <p:pic>
        <p:nvPicPr>
          <p:cNvPr id="21" name="Picture 20"/>
          <p:cNvPicPr>
            <a:picLocks noChangeAspect="1"/>
          </p:cNvPicPr>
          <p:nvPr userDrawn="1"/>
        </p:nvPicPr>
        <p:blipFill rotWithShape="1">
          <a:blip r:embed="rId2" cstate="screen">
            <a:extLst>
              <a:ext uri="{28A0092B-C50C-407E-A947-70E740481C1C}">
                <a14:useLocalDpi xmlns:a14="http://schemas.microsoft.com/office/drawing/2010/main"/>
              </a:ext>
            </a:extLst>
          </a:blip>
          <a:srcRect r="2901"/>
          <a:stretch/>
        </p:blipFill>
        <p:spPr>
          <a:xfrm rot="5400000">
            <a:off x="5894014" y="1502135"/>
            <a:ext cx="5674025" cy="4118397"/>
          </a:xfrm>
          <a:prstGeom prst="rect">
            <a:avLst/>
          </a:prstGeom>
        </p:spPr>
      </p:pic>
      <p:sp>
        <p:nvSpPr>
          <p:cNvPr id="2" name="Title 1"/>
          <p:cNvSpPr>
            <a:spLocks noGrp="1"/>
          </p:cNvSpPr>
          <p:nvPr>
            <p:ph type="title"/>
          </p:nvPr>
        </p:nvSpPr>
        <p:spPr>
          <a:xfrm>
            <a:off x="531950" y="406400"/>
            <a:ext cx="5945148" cy="889000"/>
          </a:xfrm>
        </p:spPr>
        <p:txBody>
          <a:bodyPr anchor="b"/>
          <a:lstStyle>
            <a:lvl1pPr algn="l">
              <a:defRPr sz="3600" b="0"/>
            </a:lvl1pPr>
          </a:lstStyle>
          <a:p>
            <a:r>
              <a:rPr lang="en-US"/>
              <a:t>Click to edit Master title style</a:t>
            </a:r>
            <a:endParaRPr dirty="0"/>
          </a:p>
        </p:txBody>
      </p:sp>
      <p:sp>
        <p:nvSpPr>
          <p:cNvPr id="5" name="Date Placeholder 4"/>
          <p:cNvSpPr>
            <a:spLocks noGrp="1"/>
          </p:cNvSpPr>
          <p:nvPr>
            <p:ph type="dt" sz="half" idx="10"/>
          </p:nvPr>
        </p:nvSpPr>
        <p:spPr/>
        <p:txBody>
          <a:bodyPr/>
          <a:lstStyle/>
          <a:p>
            <a:fld id="{4B767A9A-D0AC-47FB-851D-810FC45BAB35}" type="datetime1">
              <a:rPr lang="en-US" smtClean="0">
                <a:solidFill>
                  <a:srgbClr val="5F5F5F"/>
                </a:solidFill>
              </a:rPr>
              <a:pPr/>
              <a:t>29.01.19</a:t>
            </a:fld>
            <a:endParaRPr dirty="0">
              <a:solidFill>
                <a:srgbClr val="5F5F5F"/>
              </a:solidFill>
            </a:endParaRPr>
          </a:p>
        </p:txBody>
      </p:sp>
      <p:sp>
        <p:nvSpPr>
          <p:cNvPr id="6" name="Footer Placeholder 5"/>
          <p:cNvSpPr>
            <a:spLocks noGrp="1"/>
          </p:cNvSpPr>
          <p:nvPr>
            <p:ph type="ftr" sz="quarter" idx="11"/>
          </p:nvPr>
        </p:nvSpPr>
        <p:spPr/>
        <p:txBody>
          <a:bodyPr/>
          <a:lstStyle/>
          <a:p>
            <a:r>
              <a:rPr dirty="0">
                <a:solidFill>
                  <a:srgbClr val="5F5F5F"/>
                </a:solidFill>
              </a:rPr>
              <a:t>Oracle Confidential – Internal/Restricted/Highly Restricted</a:t>
            </a:r>
          </a:p>
        </p:txBody>
      </p:sp>
      <p:sp>
        <p:nvSpPr>
          <p:cNvPr id="7" name="Slide Number Placeholder 6"/>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9" name="Picture Placeholder 2"/>
          <p:cNvSpPr>
            <a:spLocks noGrp="1"/>
          </p:cNvSpPr>
          <p:nvPr>
            <p:ph type="pic" idx="13"/>
          </p:nvPr>
        </p:nvSpPr>
        <p:spPr bwMode="gray">
          <a:xfrm>
            <a:off x="7063543" y="1013144"/>
            <a:ext cx="3314430" cy="5252348"/>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pic>
        <p:nvPicPr>
          <p:cNvPr id="19" name="Picture 18" descr="Photos, screen captures, graphics can be inserted in a white mobile phone and tablet"/>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70990" y="2096388"/>
            <a:ext cx="1820130" cy="3522853"/>
          </a:xfrm>
          <a:prstGeom prst="rect">
            <a:avLst/>
          </a:prstGeom>
        </p:spPr>
      </p:pic>
      <p:sp>
        <p:nvSpPr>
          <p:cNvPr id="20" name="Picture Placeholder 2"/>
          <p:cNvSpPr>
            <a:spLocks noGrp="1"/>
          </p:cNvSpPr>
          <p:nvPr>
            <p:ph type="pic" idx="1"/>
          </p:nvPr>
        </p:nvSpPr>
        <p:spPr bwMode="gray">
          <a:xfrm>
            <a:off x="4094465" y="2449820"/>
            <a:ext cx="1573178" cy="2833684"/>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Rectangle 5"/>
          <p:cNvSpPr/>
          <p:nvPr userDrawn="1"/>
        </p:nvSpPr>
        <p:spPr bwMode="gray">
          <a:xfrm>
            <a:off x="-287" y="11151"/>
            <a:ext cx="3123713" cy="685214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2" name="Title 1"/>
          <p:cNvSpPr>
            <a:spLocks noGrp="1"/>
          </p:cNvSpPr>
          <p:nvPr>
            <p:ph type="title"/>
          </p:nvPr>
        </p:nvSpPr>
        <p:spPr>
          <a:xfrm>
            <a:off x="334637" y="406400"/>
            <a:ext cx="2520833" cy="889000"/>
          </a:xfrm>
        </p:spPr>
        <p:txBody>
          <a:bodyPr/>
          <a:lstStyle>
            <a:lvl1pPr>
              <a:defRPr sz="2800"/>
            </a:lvl1pPr>
          </a:lstStyle>
          <a:p>
            <a:r>
              <a:rPr lang="en-US" dirty="0"/>
              <a:t>Click to edit Master title style</a:t>
            </a:r>
          </a:p>
        </p:txBody>
      </p:sp>
      <p:pic>
        <p:nvPicPr>
          <p:cNvPr id="7" name="Picture 6" descr="1.5X red tab for PPT.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ltGray">
          <a:xfrm>
            <a:off x="531951" y="6268286"/>
            <a:ext cx="1610674" cy="589743"/>
          </a:xfrm>
          <a:prstGeom prst="rect">
            <a:avLst/>
          </a:prstGeom>
        </p:spPr>
      </p:pic>
      <p:sp>
        <p:nvSpPr>
          <p:cNvPr id="9" name="Text Placeholder 8"/>
          <p:cNvSpPr>
            <a:spLocks noGrp="1"/>
          </p:cNvSpPr>
          <p:nvPr>
            <p:ph type="body" sz="quarter" idx="13"/>
          </p:nvPr>
        </p:nvSpPr>
        <p:spPr>
          <a:xfrm>
            <a:off x="379526" y="1717675"/>
            <a:ext cx="2475557" cy="3879850"/>
          </a:xfrm>
        </p:spPr>
        <p:txBody>
          <a:bodyPr>
            <a:normAutofit/>
          </a:bodyPr>
          <a:lstStyle>
            <a:lvl1pPr marL="0" indent="0">
              <a:buNone/>
              <a:defRPr sz="1600" b="1">
                <a:solidFill>
                  <a:schemeClr val="bg1">
                    <a:lumMod val="65000"/>
                  </a:schemeClr>
                </a:solidFill>
              </a:defRPr>
            </a:lvl1pPr>
          </a:lstStyle>
          <a:p>
            <a:pPr lvl="0"/>
            <a:endParaRPr lang="en-US" dirty="0"/>
          </a:p>
        </p:txBody>
      </p:sp>
      <p:sp>
        <p:nvSpPr>
          <p:cNvPr id="12" name="Text Placeholder 11"/>
          <p:cNvSpPr>
            <a:spLocks noGrp="1"/>
          </p:cNvSpPr>
          <p:nvPr>
            <p:ph type="body" sz="quarter" idx="14"/>
          </p:nvPr>
        </p:nvSpPr>
        <p:spPr>
          <a:xfrm>
            <a:off x="3533451" y="2041949"/>
            <a:ext cx="2332327" cy="3857625"/>
          </a:xfrm>
        </p:spPr>
        <p:txBody>
          <a:bodyPr>
            <a:normAutofit/>
          </a:bodyPr>
          <a:lstStyle>
            <a:lvl1pPr marL="166688" indent="-166688">
              <a:defRPr sz="1800"/>
            </a:lvl1pPr>
            <a:lvl2pPr marL="346075" indent="-179388">
              <a:defRPr sz="1600"/>
            </a:lvl2pPr>
            <a:lvl3pPr marL="512763" indent="-166688">
              <a:defRPr sz="1400"/>
            </a:lvl3pPr>
            <a:lvl4pPr>
              <a:defRPr sz="1200"/>
            </a:lvl4pPr>
            <a:lvl5pPr>
              <a:defRPr sz="1100"/>
            </a:lvl5pPr>
          </a:lstStyle>
          <a:p>
            <a:pPr lvl="0"/>
            <a:r>
              <a:rPr lang="en-US" dirty="0"/>
              <a:t>Click to edit Master text styles</a:t>
            </a:r>
          </a:p>
          <a:p>
            <a:pPr lvl="1"/>
            <a:r>
              <a:rPr lang="en-US" dirty="0"/>
              <a:t>Second level</a:t>
            </a:r>
          </a:p>
          <a:p>
            <a:pPr lvl="2"/>
            <a:r>
              <a:rPr lang="en-US" dirty="0"/>
              <a:t>Third level</a:t>
            </a:r>
          </a:p>
        </p:txBody>
      </p:sp>
      <p:sp>
        <p:nvSpPr>
          <p:cNvPr id="14" name="Text Placeholder 13"/>
          <p:cNvSpPr>
            <a:spLocks noGrp="1"/>
          </p:cNvSpPr>
          <p:nvPr>
            <p:ph type="body" sz="quarter" idx="15"/>
          </p:nvPr>
        </p:nvSpPr>
        <p:spPr>
          <a:xfrm>
            <a:off x="6426097" y="2041948"/>
            <a:ext cx="2332327" cy="3890963"/>
          </a:xfrm>
        </p:spPr>
        <p:txBody>
          <a:bodyPr>
            <a:normAutofit/>
          </a:bodyPr>
          <a:lstStyle>
            <a:lvl1pPr marL="166688" indent="-166688">
              <a:defRPr sz="1800"/>
            </a:lvl1pPr>
            <a:lvl2pPr marL="346075" indent="-179388">
              <a:defRPr sz="1600"/>
            </a:lvl2pPr>
            <a:lvl3pPr marL="512763" indent="-166688">
              <a:defRPr sz="1400"/>
            </a:lvl3pPr>
            <a:lvl4pPr>
              <a:buNone/>
              <a:defRPr sz="1200"/>
            </a:lvl4pPr>
            <a:lvl5pPr>
              <a:defRPr sz="1100"/>
            </a:lvl5pPr>
          </a:lstStyle>
          <a:p>
            <a:pPr lvl="0"/>
            <a:r>
              <a:rPr lang="en-US" dirty="0"/>
              <a:t>Click to edit Master text styles</a:t>
            </a:r>
          </a:p>
          <a:p>
            <a:pPr lvl="1"/>
            <a:r>
              <a:rPr lang="en-US" dirty="0"/>
              <a:t>Second level</a:t>
            </a:r>
          </a:p>
          <a:p>
            <a:pPr lvl="2"/>
            <a:r>
              <a:rPr lang="en-US" dirty="0"/>
              <a:t>Third level</a:t>
            </a:r>
          </a:p>
        </p:txBody>
      </p:sp>
      <p:sp>
        <p:nvSpPr>
          <p:cNvPr id="16" name="Text Placeholder 15"/>
          <p:cNvSpPr>
            <a:spLocks noGrp="1"/>
          </p:cNvSpPr>
          <p:nvPr>
            <p:ph type="body" sz="quarter" idx="16"/>
          </p:nvPr>
        </p:nvSpPr>
        <p:spPr>
          <a:xfrm>
            <a:off x="9318728" y="2041942"/>
            <a:ext cx="2332327" cy="3924300"/>
          </a:xfrm>
        </p:spPr>
        <p:txBody>
          <a:bodyPr>
            <a:normAutofit/>
          </a:bodyPr>
          <a:lstStyle>
            <a:lvl1pPr marL="166688" indent="-166688">
              <a:defRPr sz="1800"/>
            </a:lvl1pPr>
            <a:lvl2pPr marL="346075" indent="-179388">
              <a:defRPr sz="1600"/>
            </a:lvl2pPr>
            <a:lvl3pPr marL="512763" indent="-166688">
              <a:defRPr sz="1400"/>
            </a:lvl3pPr>
            <a:lvl4pPr>
              <a:defRPr sz="1200"/>
            </a:lvl4pPr>
            <a:lvl5pPr>
              <a:defRPr sz="1100"/>
            </a:lvl5pPr>
          </a:lstStyle>
          <a:p>
            <a:pPr lvl="0"/>
            <a:r>
              <a:rPr lang="en-US" dirty="0"/>
              <a:t>Click to edit Master text styles</a:t>
            </a:r>
          </a:p>
          <a:p>
            <a:pPr lvl="1"/>
            <a:r>
              <a:rPr lang="en-US" dirty="0"/>
              <a:t>Second level</a:t>
            </a:r>
          </a:p>
          <a:p>
            <a:pPr lvl="2"/>
            <a:r>
              <a:rPr lang="en-US" dirty="0"/>
              <a:t>Third level</a:t>
            </a:r>
          </a:p>
        </p:txBody>
      </p:sp>
      <p:sp>
        <p:nvSpPr>
          <p:cNvPr id="61" name="Picture Placeholder 60"/>
          <p:cNvSpPr>
            <a:spLocks noGrp="1"/>
          </p:cNvSpPr>
          <p:nvPr>
            <p:ph type="pic" sz="quarter" idx="22" hasCustomPrompt="1"/>
          </p:nvPr>
        </p:nvSpPr>
        <p:spPr>
          <a:xfrm>
            <a:off x="10227751" y="401667"/>
            <a:ext cx="1473584" cy="401637"/>
          </a:xfrm>
        </p:spPr>
        <p:txBody>
          <a:bodyPr anchor="ctr" anchorCtr="0">
            <a:noAutofit/>
          </a:bodyPr>
          <a:lstStyle>
            <a:lvl1pPr marL="0" indent="0" algn="ctr">
              <a:buNone/>
              <a:tabLst/>
              <a:defRPr sz="1600" baseline="0"/>
            </a:lvl1pPr>
          </a:lstStyle>
          <a:p>
            <a:r>
              <a:rPr lang="en-US" dirty="0"/>
              <a:t>Insert Logo</a:t>
            </a:r>
          </a:p>
        </p:txBody>
      </p:sp>
      <p:sp>
        <p:nvSpPr>
          <p:cNvPr id="13" name="Date Placeholder 3"/>
          <p:cNvSpPr>
            <a:spLocks noGrp="1"/>
          </p:cNvSpPr>
          <p:nvPr>
            <p:ph type="dt" sz="half" idx="2"/>
          </p:nvPr>
        </p:nvSpPr>
        <p:spPr>
          <a:xfrm>
            <a:off x="4183234" y="6556248"/>
            <a:ext cx="1226717" cy="182880"/>
          </a:xfrm>
          <a:prstGeom prst="rect">
            <a:avLst/>
          </a:prstGeom>
        </p:spPr>
        <p:txBody>
          <a:bodyPr vert="horz" wrap="none" lIns="0" tIns="0" rIns="0" bIns="0" rtlCol="0" anchor="ctr" anchorCtr="0">
            <a:noAutofit/>
          </a:bodyPr>
          <a:lstStyle>
            <a:lvl1pPr algn="r">
              <a:defRPr sz="850">
                <a:solidFill>
                  <a:schemeClr val="tx1"/>
                </a:solidFill>
              </a:defRPr>
            </a:lvl1pPr>
          </a:lstStyle>
          <a:p>
            <a:endParaRPr lang="en-US" dirty="0">
              <a:solidFill>
                <a:srgbClr val="5F5F5F"/>
              </a:solidFill>
            </a:endParaRPr>
          </a:p>
        </p:txBody>
      </p:sp>
      <p:sp>
        <p:nvSpPr>
          <p:cNvPr id="15" name="Footer Placeholder 4"/>
          <p:cNvSpPr>
            <a:spLocks noGrp="1"/>
          </p:cNvSpPr>
          <p:nvPr>
            <p:ph type="ftr" sz="quarter" idx="3"/>
          </p:nvPr>
        </p:nvSpPr>
        <p:spPr>
          <a:xfrm>
            <a:off x="8623683" y="6556248"/>
            <a:ext cx="2743915" cy="182880"/>
          </a:xfrm>
          <a:prstGeom prst="rect">
            <a:avLst/>
          </a:prstGeom>
        </p:spPr>
        <p:txBody>
          <a:bodyPr vert="horz" wrap="none" lIns="0" tIns="0" rIns="0" bIns="0" rtlCol="0" anchor="ctr" anchorCtr="0">
            <a:noAutofit/>
          </a:bodyPr>
          <a:lstStyle>
            <a:lvl1pPr algn="l">
              <a:defRPr sz="850">
                <a:solidFill>
                  <a:schemeClr val="tx1"/>
                </a:solidFill>
              </a:defRPr>
            </a:lvl1pPr>
          </a:lstStyle>
          <a:p>
            <a:r>
              <a:rPr lang="en-US" dirty="0">
                <a:solidFill>
                  <a:srgbClr val="5F5F5F"/>
                </a:solidFill>
              </a:rPr>
              <a:t>Oracle Confidential – Internal/Restricted/Highly Restricted </a:t>
            </a:r>
          </a:p>
        </p:txBody>
      </p:sp>
      <p:sp>
        <p:nvSpPr>
          <p:cNvPr id="17" name="Slide Number Placeholder 5"/>
          <p:cNvSpPr>
            <a:spLocks noGrp="1"/>
          </p:cNvSpPr>
          <p:nvPr>
            <p:ph type="sldNum" sz="quarter" idx="4"/>
          </p:nvPr>
        </p:nvSpPr>
        <p:spPr>
          <a:xfrm>
            <a:off x="11278963" y="6556248"/>
            <a:ext cx="381760"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C51EAA63-D034-42AE-91FA-B13B9518C7BE}" type="slidenum">
              <a:rPr lang="en-US" smtClean="0">
                <a:solidFill>
                  <a:srgbClr val="5F5F5F"/>
                </a:solidFill>
              </a:rPr>
              <a:pPr/>
              <a:t>‹#›</a:t>
            </a:fld>
            <a:endParaRPr lang="en-US" dirty="0">
              <a:solidFill>
                <a:srgbClr val="5F5F5F"/>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0_Title-Only">
    <p:spTree>
      <p:nvGrpSpPr>
        <p:cNvPr id="1" name=""/>
        <p:cNvGrpSpPr/>
        <p:nvPr/>
      </p:nvGrpSpPr>
      <p:grpSpPr>
        <a:xfrm>
          <a:off x="0" y="0"/>
          <a:ext cx="0" cy="0"/>
          <a:chOff x="0" y="0"/>
          <a:chExt cx="0" cy="0"/>
        </a:xfrm>
      </p:grpSpPr>
      <p:pic>
        <p:nvPicPr>
          <p:cNvPr id="6" name="Picture 5" descr="back.png"/>
          <p:cNvPicPr>
            <a:picLocks noChangeAspect="1"/>
          </p:cNvPicPr>
          <p:nvPr userDrawn="1"/>
        </p:nvPicPr>
        <p:blipFill>
          <a:blip r:embed="rId2" cstate="print">
            <a:alphaModFix amt="59000"/>
            <a:extLst>
              <a:ext uri="{28A0092B-C50C-407E-A947-70E740481C1C}">
                <a14:useLocalDpi xmlns:a14="http://schemas.microsoft.com/office/drawing/2010/main"/>
              </a:ext>
            </a:extLst>
          </a:blip>
          <a:stretch>
            <a:fillRect/>
          </a:stretch>
        </p:blipFill>
        <p:spPr bwMode="gray">
          <a:xfrm>
            <a:off x="15" y="1786"/>
            <a:ext cx="12192000" cy="6856214"/>
          </a:xfrm>
          <a:prstGeom prst="rect">
            <a:avLst/>
          </a:prstGeom>
        </p:spPr>
      </p:pic>
      <p:sp>
        <p:nvSpPr>
          <p:cNvPr id="2" name="Title 1"/>
          <p:cNvSpPr>
            <a:spLocks noGrp="1"/>
          </p:cNvSpPr>
          <p:nvPr>
            <p:ph type="title"/>
          </p:nvPr>
        </p:nvSpPr>
        <p:spPr bwMode="gray"/>
        <p:txBody>
          <a:bodyPr/>
          <a:lstStyle/>
          <a:p>
            <a:r>
              <a:rPr lang="en-US"/>
              <a:t>Click to edit Master title style</a:t>
            </a:r>
          </a:p>
        </p:txBody>
      </p:sp>
      <p:grpSp>
        <p:nvGrpSpPr>
          <p:cNvPr id="8" name="Group 7"/>
          <p:cNvGrpSpPr/>
          <p:nvPr userDrawn="1"/>
        </p:nvGrpSpPr>
        <p:grpSpPr bwMode="gray">
          <a:xfrm>
            <a:off x="0" y="0"/>
            <a:ext cx="12192573" cy="6858000"/>
            <a:chOff x="0" y="0"/>
            <a:chExt cx="12189398" cy="6858000"/>
          </a:xfrm>
        </p:grpSpPr>
        <p:sp>
          <p:nvSpPr>
            <p:cNvPr id="9" name="Rectangle 8"/>
            <p:cNvSpPr/>
            <p:nvPr/>
          </p:nvSpPr>
          <p:spPr bwMode="gray">
            <a:xfrm>
              <a:off x="0" y="0"/>
              <a:ext cx="193962"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0"/>
              <a:ext cx="19396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0" y="6400800"/>
              <a:ext cx="12189396" cy="4572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0" y="0"/>
              <a:ext cx="12189398" cy="192024"/>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13" name="Date Placeholder 3"/>
          <p:cNvSpPr>
            <a:spLocks noGrp="1"/>
          </p:cNvSpPr>
          <p:nvPr>
            <p:ph type="dt" sz="half" idx="2"/>
          </p:nvPr>
        </p:nvSpPr>
        <p:spPr bwMode="gray">
          <a:xfrm>
            <a:off x="4183234" y="6556248"/>
            <a:ext cx="1226717"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9BE0E5F1-6BC2-154B-B0A8-76FD78DDC2CB}" type="datetime1">
              <a:rPr lang="en-IN" smtClean="0">
                <a:solidFill>
                  <a:srgbClr val="5F5F5F"/>
                </a:solidFill>
              </a:rPr>
              <a:pPr/>
              <a:t>29.01.19</a:t>
            </a:fld>
            <a:endParaRPr lang="en-US" dirty="0">
              <a:solidFill>
                <a:srgbClr val="5F5F5F"/>
              </a:solidFill>
            </a:endParaRPr>
          </a:p>
        </p:txBody>
      </p:sp>
      <p:sp>
        <p:nvSpPr>
          <p:cNvPr id="15" name="Slide Number Placeholder 5"/>
          <p:cNvSpPr>
            <a:spLocks noGrp="1"/>
          </p:cNvSpPr>
          <p:nvPr>
            <p:ph type="sldNum" sz="quarter" idx="4"/>
          </p:nvPr>
        </p:nvSpPr>
        <p:spPr bwMode="gray">
          <a:xfrm>
            <a:off x="11278963" y="6556248"/>
            <a:ext cx="381760"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C51EAA63-D034-42AE-91FA-B13B9518C7BE}" type="slidenum">
              <a:rPr lang="en-US" smtClean="0">
                <a:solidFill>
                  <a:srgbClr val="5F5F5F"/>
                </a:solidFill>
              </a:rPr>
              <a:pPr/>
              <a:t>‹#›</a:t>
            </a:fld>
            <a:endParaRPr lang="en-US" dirty="0">
              <a:solidFill>
                <a:srgbClr val="5F5F5F"/>
              </a:solidFill>
            </a:endParaRPr>
          </a:p>
        </p:txBody>
      </p:sp>
      <p:sp>
        <p:nvSpPr>
          <p:cNvPr id="16" name="TextBox 15"/>
          <p:cNvSpPr txBox="1"/>
          <p:nvPr userDrawn="1"/>
        </p:nvSpPr>
        <p:spPr bwMode="gray">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201</a:t>
            </a:r>
            <a:r>
              <a:rPr lang="en-US" sz="850" dirty="0">
                <a:solidFill>
                  <a:srgbClr val="5F5F5F"/>
                </a:solidFill>
              </a:rPr>
              <a:t>5,</a:t>
            </a:r>
            <a:r>
              <a:rPr sz="850" dirty="0">
                <a:solidFill>
                  <a:srgbClr val="5F5F5F"/>
                </a:solidFill>
              </a:rPr>
              <a:t> Oracle and/or its affiliates. All rights reserved.  </a:t>
            </a:r>
          </a:p>
        </p:txBody>
      </p:sp>
      <p:pic>
        <p:nvPicPr>
          <p:cNvPr id="17" name="Picture 16"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530490" y="6263640"/>
            <a:ext cx="1625561" cy="594360"/>
          </a:xfrm>
          <a:prstGeom prst="rect">
            <a:avLst/>
          </a:prstGeom>
        </p:spPr>
      </p:pic>
      <p:sp>
        <p:nvSpPr>
          <p:cNvPr id="14" name="Text Placeholder 12"/>
          <p:cNvSpPr>
            <a:spLocks noGrp="1"/>
          </p:cNvSpPr>
          <p:nvPr>
            <p:ph type="body" sz="quarter" idx="13" hasCustomPrompt="1"/>
          </p:nvPr>
        </p:nvSpPr>
        <p:spPr bwMode="gray">
          <a:xfrm>
            <a:off x="531953" y="1373770"/>
            <a:ext cx="11128096"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subtitle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6_Section Header with Picture">
    <p:spTree>
      <p:nvGrpSpPr>
        <p:cNvPr id="1" name=""/>
        <p:cNvGrpSpPr/>
        <p:nvPr/>
      </p:nvGrpSpPr>
      <p:grpSpPr>
        <a:xfrm>
          <a:off x="0" y="0"/>
          <a:ext cx="0" cy="0"/>
          <a:chOff x="0" y="0"/>
          <a:chExt cx="0" cy="0"/>
        </a:xfrm>
      </p:grpSpPr>
      <p:pic>
        <p:nvPicPr>
          <p:cNvPr id="20" name="Picture 19"/>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9388" y="135324"/>
            <a:ext cx="11930617" cy="6582484"/>
          </a:xfrm>
          <a:prstGeom prst="rect">
            <a:avLst/>
          </a:prstGeom>
        </p:spPr>
      </p:pic>
      <p:sp>
        <p:nvSpPr>
          <p:cNvPr id="18" name="Rectangle 17" descr="Full bleed 4-color photo can be inserted here"/>
          <p:cNvSpPr/>
          <p:nvPr userDrawn="1"/>
        </p:nvSpPr>
        <p:spPr bwMode="hidden">
          <a:xfrm>
            <a:off x="15" y="0"/>
            <a:ext cx="12192000" cy="685800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sz="1800" dirty="0">
              <a:solidFill>
                <a:srgbClr val="FFFFFF"/>
              </a:solidFill>
            </a:endParaRPr>
          </a:p>
        </p:txBody>
      </p:sp>
      <p:grpSp>
        <p:nvGrpSpPr>
          <p:cNvPr id="7" name="Group 6"/>
          <p:cNvGrpSpPr/>
          <p:nvPr/>
        </p:nvGrpSpPr>
        <p:grpSpPr bwMode="gray">
          <a:xfrm>
            <a:off x="-272" y="0"/>
            <a:ext cx="12192574" cy="6858000"/>
            <a:chOff x="-287" y="0"/>
            <a:chExt cx="12189399" cy="6858000"/>
          </a:xfrm>
        </p:grpSpPr>
        <p:sp>
          <p:nvSpPr>
            <p:cNvPr id="9" name="Rectangle 8"/>
            <p:cNvSpPr/>
            <p:nvPr/>
          </p:nvSpPr>
          <p:spPr bwMode="gray">
            <a:xfrm>
              <a:off x="-287" y="0"/>
              <a:ext cx="193962"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5854"/>
              <a:ext cx="193960"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286" y="6400800"/>
              <a:ext cx="12189396" cy="4572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286" y="0"/>
              <a:ext cx="12189398" cy="1920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2" name="Title 1"/>
          <p:cNvSpPr>
            <a:spLocks noGrp="1"/>
          </p:cNvSpPr>
          <p:nvPr>
            <p:ph type="title"/>
          </p:nvPr>
        </p:nvSpPr>
        <p:spPr>
          <a:xfrm>
            <a:off x="531952" y="2600324"/>
            <a:ext cx="11128098" cy="1371600"/>
          </a:xfrm>
        </p:spPr>
        <p:txBody>
          <a:bodyPr anchor="t"/>
          <a:lstStyle>
            <a:lvl1pPr algn="l">
              <a:lnSpc>
                <a:spcPct val="80000"/>
              </a:lnSpc>
              <a:defRPr sz="4800" b="0" cap="none" baseline="0"/>
            </a:lvl1pPr>
          </a:lstStyle>
          <a:p>
            <a:r>
              <a:rPr lang="en-US"/>
              <a:t>Click to edit Master title style</a:t>
            </a:r>
            <a:endParaRPr dirty="0"/>
          </a:p>
        </p:txBody>
      </p:sp>
      <p:sp>
        <p:nvSpPr>
          <p:cNvPr id="6" name="Slide Number Placeholder 5"/>
          <p:cNvSpPr>
            <a:spLocks noGrp="1"/>
          </p:cNvSpPr>
          <p:nvPr>
            <p:ph type="sldNum" sz="quarter" idx="12"/>
          </p:nvPr>
        </p:nvSpPr>
        <p:spPr/>
        <p:txBody>
          <a:bodyPr/>
          <a:lstStyle>
            <a:lvl1pPr>
              <a:defRPr>
                <a:solidFill>
                  <a:srgbClr val="5F5F5F"/>
                </a:solidFill>
              </a:defRPr>
            </a:lvl1pPr>
          </a:lstStyle>
          <a:p>
            <a:fld id="{C51EAA63-D034-42AE-91FA-B13B9518C7BE}" type="slidenum">
              <a:rPr lang="en-US" smtClean="0"/>
              <a:pPr/>
              <a:t>‹#›</a:t>
            </a:fld>
            <a:endParaRPr lang="en-US" dirty="0"/>
          </a:p>
        </p:txBody>
      </p:sp>
      <p:sp>
        <p:nvSpPr>
          <p:cNvPr id="17" name="TextBox 16"/>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a:t>
            </a:r>
            <a:r>
              <a:rPr lang="en-US" sz="850" dirty="0">
                <a:solidFill>
                  <a:srgbClr val="5F5F5F"/>
                </a:solidFill>
              </a:rPr>
              <a:t>2016,</a:t>
            </a:r>
            <a:r>
              <a:rPr sz="850" dirty="0">
                <a:solidFill>
                  <a:srgbClr val="5F5F5F"/>
                </a:solidFill>
              </a:rPr>
              <a:t> Oracle and/or its affiliates. All rights reserved</a:t>
            </a:r>
            <a:r>
              <a:rPr lang="en-US" sz="850" dirty="0">
                <a:solidFill>
                  <a:srgbClr val="5F5F5F"/>
                </a:solidFill>
              </a:rPr>
              <a:t>.</a:t>
            </a:r>
            <a:endParaRPr sz="850" dirty="0">
              <a:solidFill>
                <a:srgbClr val="5F5F5F"/>
              </a:solidFill>
            </a:endParaRPr>
          </a:p>
        </p:txBody>
      </p:sp>
      <p:pic>
        <p:nvPicPr>
          <p:cNvPr id="16" name="Picture 15"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5_Section Header with Picture">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sp>
        <p:nvSpPr>
          <p:cNvPr id="18" name="Rectangle 17" descr="Full bleed 4-color photo can be inserted here"/>
          <p:cNvSpPr/>
          <p:nvPr userDrawn="1"/>
        </p:nvSpPr>
        <p:spPr bwMode="hidden">
          <a:xfrm>
            <a:off x="15" y="0"/>
            <a:ext cx="12192000" cy="685800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sz="1800" dirty="0">
              <a:solidFill>
                <a:srgbClr val="FFFFFF"/>
              </a:solidFill>
            </a:endParaRPr>
          </a:p>
        </p:txBody>
      </p:sp>
      <p:grpSp>
        <p:nvGrpSpPr>
          <p:cNvPr id="7" name="Group 6"/>
          <p:cNvGrpSpPr/>
          <p:nvPr/>
        </p:nvGrpSpPr>
        <p:grpSpPr bwMode="gray">
          <a:xfrm>
            <a:off x="-272" y="0"/>
            <a:ext cx="12192574" cy="6858000"/>
            <a:chOff x="-287" y="0"/>
            <a:chExt cx="12189399" cy="6858000"/>
          </a:xfrm>
        </p:grpSpPr>
        <p:sp>
          <p:nvSpPr>
            <p:cNvPr id="9" name="Rectangle 8"/>
            <p:cNvSpPr/>
            <p:nvPr/>
          </p:nvSpPr>
          <p:spPr bwMode="gray">
            <a:xfrm>
              <a:off x="-287" y="0"/>
              <a:ext cx="193962"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5854"/>
              <a:ext cx="193960"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286" y="6400800"/>
              <a:ext cx="12189396" cy="4572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286" y="0"/>
              <a:ext cx="12189398" cy="1920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6" name="Slide Number Placeholder 5"/>
          <p:cNvSpPr>
            <a:spLocks noGrp="1"/>
          </p:cNvSpPr>
          <p:nvPr>
            <p:ph type="sldNum" sz="quarter" idx="12"/>
          </p:nvPr>
        </p:nvSpPr>
        <p:spPr/>
        <p:txBody>
          <a:bodyPr/>
          <a:lstStyle>
            <a:lvl1pPr>
              <a:defRPr>
                <a:solidFill>
                  <a:srgbClr val="5F5F5F"/>
                </a:solidFill>
              </a:defRPr>
            </a:lvl1pPr>
          </a:lstStyle>
          <a:p>
            <a:fld id="{C51EAA63-D034-42AE-91FA-B13B9518C7BE}" type="slidenum">
              <a:rPr lang="en-US" smtClean="0"/>
              <a:pPr/>
              <a:t>‹#›</a:t>
            </a:fld>
            <a:endParaRPr lang="en-US" dirty="0"/>
          </a:p>
        </p:txBody>
      </p:sp>
      <p:sp>
        <p:nvSpPr>
          <p:cNvPr id="17" name="TextBox 16"/>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a:t>
            </a:r>
            <a:r>
              <a:rPr lang="en-US" sz="850" dirty="0">
                <a:solidFill>
                  <a:srgbClr val="5F5F5F"/>
                </a:solidFill>
              </a:rPr>
              <a:t>2017,</a:t>
            </a:r>
            <a:r>
              <a:rPr sz="850" dirty="0">
                <a:solidFill>
                  <a:srgbClr val="5F5F5F"/>
                </a:solidFill>
              </a:rPr>
              <a:t> Oracle and/or its affiliates. All rights reserved.</a:t>
            </a:r>
            <a:r>
              <a:rPr lang="de-DE" sz="850" dirty="0">
                <a:solidFill>
                  <a:srgbClr val="5F5F5F"/>
                </a:solidFill>
              </a:rPr>
              <a:t> </a:t>
            </a:r>
            <a:r>
              <a:rPr lang="mr-IN" sz="850" dirty="0">
                <a:solidFill>
                  <a:srgbClr val="5F5F5F"/>
                </a:solidFill>
              </a:rPr>
              <a:t>–</a:t>
            </a:r>
            <a:r>
              <a:rPr lang="de-DE" sz="850" dirty="0">
                <a:solidFill>
                  <a:srgbClr val="5F5F5F"/>
                </a:solidFill>
              </a:rPr>
              <a:t> Company </a:t>
            </a:r>
            <a:r>
              <a:rPr lang="de-DE" sz="850" dirty="0" err="1">
                <a:solidFill>
                  <a:srgbClr val="5F5F5F"/>
                </a:solidFill>
              </a:rPr>
              <a:t>Confidential</a:t>
            </a:r>
            <a:endParaRPr sz="850" dirty="0">
              <a:solidFill>
                <a:srgbClr val="5F5F5F"/>
              </a:solidFill>
            </a:endParaRPr>
          </a:p>
        </p:txBody>
      </p:sp>
      <p:pic>
        <p:nvPicPr>
          <p:cNvPr id="16" name="Picture 15"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
        <p:nvSpPr>
          <p:cNvPr id="13" name="Title 1"/>
          <p:cNvSpPr>
            <a:spLocks noGrp="1"/>
          </p:cNvSpPr>
          <p:nvPr>
            <p:ph type="title"/>
          </p:nvPr>
        </p:nvSpPr>
        <p:spPr>
          <a:xfrm>
            <a:off x="531952" y="2600324"/>
            <a:ext cx="11128098" cy="1371600"/>
          </a:xfrm>
        </p:spPr>
        <p:txBody>
          <a:bodyPr anchor="t"/>
          <a:lstStyle>
            <a:lvl1pPr algn="l">
              <a:lnSpc>
                <a:spcPct val="80000"/>
              </a:lnSpc>
              <a:defRPr sz="4800" b="0" cap="none" baseline="0"/>
            </a:lvl1pPr>
          </a:lstStyle>
          <a:p>
            <a:r>
              <a:rPr lang="en-US"/>
              <a:t>Click to edit Master title style</a:t>
            </a:r>
            <a:endParaRPr dirty="0"/>
          </a:p>
        </p:txBody>
      </p:sp>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2_Title Slide with Picture">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1967" y="739804"/>
            <a:ext cx="9603701" cy="1470025"/>
          </a:xfrm>
        </p:spPr>
        <p:txBody>
          <a:bodyPr/>
          <a:lstStyle>
            <a:lvl1pPr>
              <a:lnSpc>
                <a:spcPct val="80000"/>
              </a:lnSpc>
              <a:defRPr sz="4800"/>
            </a:lvl1pPr>
          </a:lstStyle>
          <a:p>
            <a:r>
              <a:rPr lang="en-US"/>
              <a:t>Click to edit Master title style</a:t>
            </a:r>
            <a:endParaRPr dirty="0"/>
          </a:p>
        </p:txBody>
      </p:sp>
      <p:sp>
        <p:nvSpPr>
          <p:cNvPr id="3" name="Subtitle 2"/>
          <p:cNvSpPr>
            <a:spLocks noGrp="1"/>
          </p:cNvSpPr>
          <p:nvPr>
            <p:ph type="subTitle" idx="1"/>
          </p:nvPr>
        </p:nvSpPr>
        <p:spPr>
          <a:xfrm>
            <a:off x="531900" y="2286000"/>
            <a:ext cx="9603701"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13" name="Text Placeholder 12"/>
          <p:cNvSpPr>
            <a:spLocks noGrp="1"/>
          </p:cNvSpPr>
          <p:nvPr>
            <p:ph type="body" sz="quarter" idx="13" hasCustomPrompt="1"/>
          </p:nvPr>
        </p:nvSpPr>
        <p:spPr>
          <a:xfrm>
            <a:off x="531967" y="3429480"/>
            <a:ext cx="9603701" cy="2514149"/>
          </a:xfrm>
        </p:spPr>
        <p:txBody>
          <a:bodyPr>
            <a:noAutofit/>
          </a:bodyPr>
          <a:lstStyle>
            <a:lvl1pPr marL="1588" indent="0">
              <a:spcBef>
                <a:spcPts val="0"/>
              </a:spcBef>
              <a:buFontTx/>
              <a:buNone/>
              <a:defRPr sz="2400"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presenter’s name, title, division/business unit/organization and date</a:t>
            </a:r>
          </a:p>
        </p:txBody>
      </p:sp>
      <p:pic>
        <p:nvPicPr>
          <p:cNvPr id="11" name="Picture 10"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7_Section Header with Picture">
    <p:spTree>
      <p:nvGrpSpPr>
        <p:cNvPr id="1" name=""/>
        <p:cNvGrpSpPr/>
        <p:nvPr/>
      </p:nvGrpSpPr>
      <p:grpSpPr>
        <a:xfrm>
          <a:off x="0" y="0"/>
          <a:ext cx="0" cy="0"/>
          <a:chOff x="0" y="0"/>
          <a:chExt cx="0" cy="0"/>
        </a:xfrm>
      </p:grpSpPr>
      <p:pic>
        <p:nvPicPr>
          <p:cNvPr id="8" name="Picture 7" descr="NAFM_CORBIS-VEER_42-40763943.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5" y="0"/>
            <a:ext cx="12192000" cy="6852146"/>
          </a:xfrm>
          <a:prstGeom prst="rect">
            <a:avLst/>
          </a:prstGeom>
        </p:spPr>
      </p:pic>
      <p:sp>
        <p:nvSpPr>
          <p:cNvPr id="18" name="Rectangle 17" descr="Full bleed 4-color photo can be inserted here"/>
          <p:cNvSpPr/>
          <p:nvPr userDrawn="1"/>
        </p:nvSpPr>
        <p:spPr bwMode="hidden">
          <a:xfrm>
            <a:off x="15" y="0"/>
            <a:ext cx="12192000" cy="6858000"/>
          </a:xfrm>
          <a:prstGeom prst="rect">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sz="1800" dirty="0">
              <a:solidFill>
                <a:srgbClr val="FFFFFF"/>
              </a:solidFill>
            </a:endParaRPr>
          </a:p>
        </p:txBody>
      </p:sp>
      <p:grpSp>
        <p:nvGrpSpPr>
          <p:cNvPr id="7" name="Group 6"/>
          <p:cNvGrpSpPr/>
          <p:nvPr/>
        </p:nvGrpSpPr>
        <p:grpSpPr bwMode="gray">
          <a:xfrm>
            <a:off x="-272" y="0"/>
            <a:ext cx="12192574" cy="6858000"/>
            <a:chOff x="-287" y="0"/>
            <a:chExt cx="12189399" cy="6858000"/>
          </a:xfrm>
        </p:grpSpPr>
        <p:sp>
          <p:nvSpPr>
            <p:cNvPr id="9" name="Rectangle 8"/>
            <p:cNvSpPr/>
            <p:nvPr/>
          </p:nvSpPr>
          <p:spPr bwMode="gray">
            <a:xfrm>
              <a:off x="-287" y="0"/>
              <a:ext cx="193962"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5854"/>
              <a:ext cx="193960"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286" y="6400800"/>
              <a:ext cx="12189396" cy="4572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286" y="0"/>
              <a:ext cx="12189398" cy="1920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2" name="Title 1"/>
          <p:cNvSpPr>
            <a:spLocks noGrp="1"/>
          </p:cNvSpPr>
          <p:nvPr>
            <p:ph type="title"/>
          </p:nvPr>
        </p:nvSpPr>
        <p:spPr>
          <a:xfrm>
            <a:off x="531952" y="2600324"/>
            <a:ext cx="11128098" cy="1371600"/>
          </a:xfrm>
        </p:spPr>
        <p:txBody>
          <a:bodyPr anchor="t"/>
          <a:lstStyle>
            <a:lvl1pPr algn="l">
              <a:lnSpc>
                <a:spcPct val="80000"/>
              </a:lnSpc>
              <a:defRPr sz="4800" b="0" cap="none" baseline="0"/>
            </a:lvl1pPr>
          </a:lstStyle>
          <a:p>
            <a:r>
              <a:rPr lang="en-US"/>
              <a:t>Click to edit Master title style</a:t>
            </a:r>
            <a:endParaRPr dirty="0"/>
          </a:p>
        </p:txBody>
      </p:sp>
      <p:sp>
        <p:nvSpPr>
          <p:cNvPr id="6" name="Slide Number Placeholder 5"/>
          <p:cNvSpPr>
            <a:spLocks noGrp="1"/>
          </p:cNvSpPr>
          <p:nvPr>
            <p:ph type="sldNum" sz="quarter" idx="12"/>
          </p:nvPr>
        </p:nvSpPr>
        <p:spPr/>
        <p:txBody>
          <a:bodyPr/>
          <a:lstStyle>
            <a:lvl1pPr>
              <a:defRPr>
                <a:solidFill>
                  <a:srgbClr val="5F5F5F"/>
                </a:solidFill>
              </a:defRPr>
            </a:lvl1pPr>
          </a:lstStyle>
          <a:p>
            <a:fld id="{C51EAA63-D034-42AE-91FA-B13B9518C7BE}" type="slidenum">
              <a:rPr lang="en-US" smtClean="0"/>
              <a:pPr/>
              <a:t>‹#›</a:t>
            </a:fld>
            <a:endParaRPr lang="en-US" dirty="0"/>
          </a:p>
        </p:txBody>
      </p:sp>
      <p:sp>
        <p:nvSpPr>
          <p:cNvPr id="17" name="TextBox 16"/>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a:t>
            </a:r>
            <a:r>
              <a:rPr lang="en-US" sz="850" dirty="0">
                <a:solidFill>
                  <a:srgbClr val="5F5F5F"/>
                </a:solidFill>
              </a:rPr>
              <a:t>2016,</a:t>
            </a:r>
            <a:r>
              <a:rPr sz="850" dirty="0">
                <a:solidFill>
                  <a:srgbClr val="5F5F5F"/>
                </a:solidFill>
              </a:rPr>
              <a:t> Oracle and/or its affiliates. All rights reserved.</a:t>
            </a:r>
          </a:p>
        </p:txBody>
      </p:sp>
      <p:pic>
        <p:nvPicPr>
          <p:cNvPr id="16" name="Picture 15"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w/Subtitle">
    <p:spTree>
      <p:nvGrpSpPr>
        <p:cNvPr id="1" name=""/>
        <p:cNvGrpSpPr/>
        <p:nvPr/>
      </p:nvGrpSpPr>
      <p:grpSpPr>
        <a:xfrm>
          <a:off x="0" y="0"/>
          <a:ext cx="0" cy="0"/>
          <a:chOff x="0" y="0"/>
          <a:chExt cx="0" cy="0"/>
        </a:xfrm>
      </p:grpSpPr>
      <p:sp>
        <p:nvSpPr>
          <p:cNvPr id="5" name="Title 1"/>
          <p:cNvSpPr>
            <a:spLocks noGrp="1"/>
          </p:cNvSpPr>
          <p:nvPr>
            <p:ph type="title"/>
          </p:nvPr>
        </p:nvSpPr>
        <p:spPr>
          <a:xfrm>
            <a:off x="609614" y="640648"/>
            <a:ext cx="10972801" cy="443198"/>
          </a:xfrm>
        </p:spPr>
        <p:txBody>
          <a:bodyPr/>
          <a:lstStyle>
            <a:lvl1pPr>
              <a:defRPr/>
            </a:lvl1pPr>
          </a:lstStyle>
          <a:p>
            <a:r>
              <a:rPr lang="en-US"/>
              <a:t>Click to edit Master title style</a:t>
            </a:r>
            <a:endParaRPr lang="en-US" dirty="0"/>
          </a:p>
        </p:txBody>
      </p:sp>
      <p:sp>
        <p:nvSpPr>
          <p:cNvPr id="8" name="Text Placeholder 4"/>
          <p:cNvSpPr>
            <a:spLocks noGrp="1"/>
          </p:cNvSpPr>
          <p:nvPr>
            <p:ph type="body" sz="quarter" idx="13"/>
          </p:nvPr>
        </p:nvSpPr>
        <p:spPr>
          <a:xfrm>
            <a:off x="609614" y="1225547"/>
            <a:ext cx="10972801" cy="406400"/>
          </a:xfrm>
        </p:spPr>
        <p:txBody>
          <a:bodyPr>
            <a:noAutofit/>
          </a:bodyPr>
          <a:lstStyle>
            <a:lvl1pPr marL="0" indent="0">
              <a:spcAft>
                <a:spcPts val="0"/>
              </a:spcAft>
              <a:buFontTx/>
              <a:buNone/>
              <a:defRPr sz="2700">
                <a:solidFill>
                  <a:schemeClr val="accent1"/>
                </a:solidFill>
              </a:defRPr>
            </a:lvl1pPr>
            <a:lvl2pPr marL="609468" indent="0">
              <a:buFontTx/>
              <a:buNone/>
              <a:defRPr/>
            </a:lvl2pPr>
            <a:lvl3pPr marL="1218936" indent="0">
              <a:buFontTx/>
              <a:buNone/>
              <a:defRPr/>
            </a:lvl3pPr>
            <a:lvl4pPr marL="1828404" indent="0">
              <a:buFontTx/>
              <a:buNone/>
              <a:defRPr/>
            </a:lvl4pPr>
            <a:lvl5pPr marL="2437872" indent="0">
              <a:buFontTx/>
              <a:buNone/>
              <a:defRPr/>
            </a:lvl5pPr>
          </a:lstStyle>
          <a:p>
            <a:pPr lvl="0"/>
            <a:r>
              <a:rPr lang="en-US"/>
              <a:t>Click to edit Master text styles</a:t>
            </a:r>
          </a:p>
        </p:txBody>
      </p:sp>
      <p:sp>
        <p:nvSpPr>
          <p:cNvPr id="4" name="Slide Number Placeholder 5"/>
          <p:cNvSpPr>
            <a:spLocks noGrp="1"/>
          </p:cNvSpPr>
          <p:nvPr>
            <p:ph type="sldNum" sz="quarter" idx="12"/>
          </p:nvPr>
        </p:nvSpPr>
        <p:spPr>
          <a:xfrm>
            <a:off x="11278963" y="6556248"/>
            <a:ext cx="381760" cy="182880"/>
          </a:xfrm>
        </p:spPr>
        <p:txBody>
          <a:bodyPr/>
          <a:lstStyle>
            <a:lvl1pPr>
              <a:defRPr>
                <a:solidFill>
                  <a:srgbClr val="5F5F5F"/>
                </a:solidFill>
              </a:defRPr>
            </a:lvl1pPr>
          </a:lstStyle>
          <a:p>
            <a:fld id="{C51EAA63-D034-42AE-91FA-B13B9518C7BE}" type="slidenum">
              <a:rPr lang="en-US" smtClean="0"/>
              <a:pPr/>
              <a:t>‹#›</a:t>
            </a:fld>
            <a:endParaRPr lang="en-US" dirty="0"/>
          </a:p>
        </p:txBody>
      </p:sp>
    </p:spTree>
    <p:extLst/>
  </p:cSld>
  <p:clrMapOvr>
    <a:masterClrMapping/>
  </p:clrMapOvr>
  <p:transition xmlns:p14="http://schemas.microsoft.com/office/powerpoint/2010/main" spd="med">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3_Title Slide with Picture">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5" y="0"/>
            <a:ext cx="12192000" cy="6858000"/>
          </a:xfrm>
          <a:prstGeom prst="rect">
            <a:avLst/>
          </a:prstGeom>
        </p:spPr>
      </p:pic>
      <p:sp>
        <p:nvSpPr>
          <p:cNvPr id="2" name="Title 1"/>
          <p:cNvSpPr>
            <a:spLocks noGrp="1"/>
          </p:cNvSpPr>
          <p:nvPr>
            <p:ph type="ctrTitle"/>
          </p:nvPr>
        </p:nvSpPr>
        <p:spPr>
          <a:xfrm>
            <a:off x="531967" y="739804"/>
            <a:ext cx="9603701" cy="1470025"/>
          </a:xfrm>
        </p:spPr>
        <p:txBody>
          <a:bodyPr/>
          <a:lstStyle>
            <a:lvl1pPr>
              <a:lnSpc>
                <a:spcPct val="80000"/>
              </a:lnSpc>
              <a:defRPr sz="4800"/>
            </a:lvl1pPr>
          </a:lstStyle>
          <a:p>
            <a:r>
              <a:rPr lang="en-US"/>
              <a:t>Click to edit Master title style</a:t>
            </a:r>
            <a:endParaRPr dirty="0"/>
          </a:p>
        </p:txBody>
      </p:sp>
      <p:sp>
        <p:nvSpPr>
          <p:cNvPr id="3" name="Subtitle 2"/>
          <p:cNvSpPr>
            <a:spLocks noGrp="1"/>
          </p:cNvSpPr>
          <p:nvPr>
            <p:ph type="subTitle" idx="1"/>
          </p:nvPr>
        </p:nvSpPr>
        <p:spPr>
          <a:xfrm>
            <a:off x="531900" y="2286000"/>
            <a:ext cx="9603701"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13" name="Text Placeholder 12"/>
          <p:cNvSpPr>
            <a:spLocks noGrp="1"/>
          </p:cNvSpPr>
          <p:nvPr>
            <p:ph type="body" sz="quarter" idx="13" hasCustomPrompt="1"/>
          </p:nvPr>
        </p:nvSpPr>
        <p:spPr>
          <a:xfrm>
            <a:off x="531967" y="3429480"/>
            <a:ext cx="9603701" cy="2514149"/>
          </a:xfrm>
        </p:spPr>
        <p:txBody>
          <a:bodyPr>
            <a:noAutofit/>
          </a:bodyPr>
          <a:lstStyle>
            <a:lvl1pPr marL="1588" indent="0">
              <a:spcBef>
                <a:spcPts val="0"/>
              </a:spcBef>
              <a:buFontTx/>
              <a:buNone/>
              <a:defRPr sz="2400"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presenter’s name, title, division/business unit/organization and date</a:t>
            </a:r>
          </a:p>
        </p:txBody>
      </p:sp>
      <p:pic>
        <p:nvPicPr>
          <p:cNvPr id="11" name="Picture 10" descr="Oracle logo in white on red staging background"/>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3D5C995-6123-074A-9F45-1D00E745AB17}" type="datetime1">
              <a:rPr lang="en-IN" smtClean="0">
                <a:solidFill>
                  <a:srgbClr val="58595B"/>
                </a:solidFill>
              </a:rPr>
              <a:pPr/>
              <a:t>29.01.19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1_Section Header with Picture">
    <p:spTree>
      <p:nvGrpSpPr>
        <p:cNvPr id="1" name=""/>
        <p:cNvGrpSpPr/>
        <p:nvPr/>
      </p:nvGrpSpPr>
      <p:grpSpPr>
        <a:xfrm>
          <a:off x="0" y="0"/>
          <a:ext cx="0" cy="0"/>
          <a:chOff x="0" y="0"/>
          <a:chExt cx="0" cy="0"/>
        </a:xfrm>
      </p:grpSpPr>
      <p:pic>
        <p:nvPicPr>
          <p:cNvPr id="13" name="Picture 12" descr="shutterstock_412045471.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93725" y="192024"/>
            <a:ext cx="11815893" cy="6208776"/>
          </a:xfrm>
          <a:prstGeom prst="rect">
            <a:avLst/>
          </a:prstGeom>
        </p:spPr>
      </p:pic>
      <p:sp>
        <p:nvSpPr>
          <p:cNvPr id="18" name="Rectangle 17" descr="Full bleed 4-color photo can be inserted here"/>
          <p:cNvSpPr/>
          <p:nvPr userDrawn="1"/>
        </p:nvSpPr>
        <p:spPr bwMode="hidden">
          <a:xfrm>
            <a:off x="15" y="0"/>
            <a:ext cx="12192000" cy="685800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sz="1800" dirty="0">
              <a:solidFill>
                <a:srgbClr val="FFFFFF"/>
              </a:solidFill>
            </a:endParaRPr>
          </a:p>
        </p:txBody>
      </p:sp>
      <p:grpSp>
        <p:nvGrpSpPr>
          <p:cNvPr id="7" name="Group 6"/>
          <p:cNvGrpSpPr/>
          <p:nvPr/>
        </p:nvGrpSpPr>
        <p:grpSpPr bwMode="gray">
          <a:xfrm>
            <a:off x="-272" y="0"/>
            <a:ext cx="12192574" cy="6858000"/>
            <a:chOff x="-287" y="0"/>
            <a:chExt cx="12189399" cy="6858000"/>
          </a:xfrm>
        </p:grpSpPr>
        <p:sp>
          <p:nvSpPr>
            <p:cNvPr id="9" name="Rectangle 8"/>
            <p:cNvSpPr/>
            <p:nvPr/>
          </p:nvSpPr>
          <p:spPr bwMode="gray">
            <a:xfrm>
              <a:off x="-287" y="0"/>
              <a:ext cx="193962"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5854"/>
              <a:ext cx="193960"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286" y="6400800"/>
              <a:ext cx="12189396" cy="4572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286" y="0"/>
              <a:ext cx="12189398" cy="1920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2" name="Title 1"/>
          <p:cNvSpPr>
            <a:spLocks noGrp="1"/>
          </p:cNvSpPr>
          <p:nvPr>
            <p:ph type="title"/>
          </p:nvPr>
        </p:nvSpPr>
        <p:spPr>
          <a:xfrm>
            <a:off x="531952" y="2600324"/>
            <a:ext cx="11128098" cy="1371600"/>
          </a:xfrm>
        </p:spPr>
        <p:txBody>
          <a:bodyPr anchor="t"/>
          <a:lstStyle>
            <a:lvl1pPr algn="l">
              <a:lnSpc>
                <a:spcPct val="80000"/>
              </a:lnSpc>
              <a:defRPr sz="4800" b="0" cap="none" baseline="0"/>
            </a:lvl1pPr>
          </a:lstStyle>
          <a:p>
            <a:r>
              <a:rPr lang="en-US"/>
              <a:t>Click to edit Master title style</a:t>
            </a:r>
            <a:endParaRPr dirty="0"/>
          </a:p>
        </p:txBody>
      </p:sp>
      <p:sp>
        <p:nvSpPr>
          <p:cNvPr id="6" name="Slide Number Placeholder 5"/>
          <p:cNvSpPr>
            <a:spLocks noGrp="1"/>
          </p:cNvSpPr>
          <p:nvPr>
            <p:ph type="sldNum" sz="quarter" idx="12"/>
          </p:nvPr>
        </p:nvSpPr>
        <p:spPr/>
        <p:txBody>
          <a:bodyPr/>
          <a:lstStyle>
            <a:lvl1pPr>
              <a:defRPr>
                <a:solidFill>
                  <a:srgbClr val="5F5F5F"/>
                </a:solidFill>
              </a:defRPr>
            </a:lvl1pPr>
          </a:lstStyle>
          <a:p>
            <a:fld id="{C51EAA63-D034-42AE-91FA-B13B9518C7BE}" type="slidenum">
              <a:rPr lang="en-US" smtClean="0"/>
              <a:pPr/>
              <a:t>‹#›</a:t>
            </a:fld>
            <a:endParaRPr lang="en-US" dirty="0"/>
          </a:p>
        </p:txBody>
      </p:sp>
      <p:sp>
        <p:nvSpPr>
          <p:cNvPr id="17" name="TextBox 16"/>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a:t>
            </a:r>
            <a:r>
              <a:rPr lang="en-US" sz="850" dirty="0">
                <a:solidFill>
                  <a:srgbClr val="5F5F5F"/>
                </a:solidFill>
              </a:rPr>
              <a:t>2016,</a:t>
            </a:r>
            <a:r>
              <a:rPr sz="850" dirty="0">
                <a:solidFill>
                  <a:srgbClr val="5F5F5F"/>
                </a:solidFill>
              </a:rPr>
              <a:t> Oracle and/or its affiliates. All rights reserved.</a:t>
            </a:r>
          </a:p>
        </p:txBody>
      </p:sp>
      <p:pic>
        <p:nvPicPr>
          <p:cNvPr id="16" name="Picture 15"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a:xfrm>
            <a:off x="531289" y="1524001"/>
            <a:ext cx="11129420"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9671A902-03C4-4A01-B962-8FADA9D571D2}" type="datetime1">
              <a:rPr lang="en-US" smtClean="0">
                <a:solidFill>
                  <a:srgbClr val="5F5F5F"/>
                </a:solidFill>
              </a:rPr>
              <a:pPr/>
              <a:t>29.01.19</a:t>
            </a:fld>
            <a:endParaRPr dirty="0">
              <a:solidFill>
                <a:srgbClr val="5F5F5F"/>
              </a:solidFill>
            </a:endParaRPr>
          </a:p>
        </p:txBody>
      </p:sp>
      <p:sp>
        <p:nvSpPr>
          <p:cNvPr id="5" name="Footer Placeholder 4"/>
          <p:cNvSpPr>
            <a:spLocks noGrp="1"/>
          </p:cNvSpPr>
          <p:nvPr>
            <p:ph type="ftr" sz="quarter" idx="11"/>
          </p:nvPr>
        </p:nvSpPr>
        <p:spPr/>
        <p:txBody>
          <a:bodyPr/>
          <a:lstStyle/>
          <a:p>
            <a:r>
              <a:rPr lang="en-US" dirty="0">
                <a:solidFill>
                  <a:srgbClr val="5F5F5F"/>
                </a:solidFill>
              </a:rPr>
              <a:t>Oracle Confidential</a:t>
            </a:r>
            <a:endParaRPr dirty="0">
              <a:solidFill>
                <a:srgbClr val="5F5F5F"/>
              </a:solidFill>
            </a:endParaRPr>
          </a:p>
        </p:txBody>
      </p:sp>
      <p:sp>
        <p:nvSpPr>
          <p:cNvPr id="6" name="Slide Number Placeholder 5"/>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31952" y="1524001"/>
            <a:ext cx="5411608" cy="4419600"/>
          </a:xfrm>
        </p:spPr>
        <p:txBody>
          <a:bodyPr>
            <a:no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48441" y="1524001"/>
            <a:ext cx="5411607" cy="4419600"/>
          </a:xfrm>
        </p:spPr>
        <p:txBody>
          <a:bodyPr>
            <a:no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B8E0D9-E358-4EA9-8506-861A3BC16B99}" type="datetime1">
              <a:rPr lang="en-US" smtClean="0">
                <a:solidFill>
                  <a:srgbClr val="5F5F5F">
                    <a:lumMod val="60000"/>
                    <a:lumOff val="40000"/>
                  </a:srgbClr>
                </a:solidFill>
              </a:rPr>
              <a:pPr/>
              <a:t>29.01.19</a:t>
            </a:fld>
            <a:endParaRPr lang="en-US" dirty="0">
              <a:solidFill>
                <a:srgbClr val="5F5F5F">
                  <a:lumMod val="60000"/>
                  <a:lumOff val="40000"/>
                </a:srgbClr>
              </a:solidFill>
            </a:endParaRPr>
          </a:p>
        </p:txBody>
      </p:sp>
      <p:sp>
        <p:nvSpPr>
          <p:cNvPr id="6" name="Footer Placeholder 5"/>
          <p:cNvSpPr>
            <a:spLocks noGrp="1"/>
          </p:cNvSpPr>
          <p:nvPr>
            <p:ph type="ftr" sz="quarter" idx="11"/>
          </p:nvPr>
        </p:nvSpPr>
        <p:spPr/>
        <p:txBody>
          <a:bodyPr/>
          <a:lstStyle/>
          <a:p>
            <a:endParaRPr lang="en-US" dirty="0">
              <a:solidFill>
                <a:srgbClr val="5F5F5F"/>
              </a:solidFill>
            </a:endParaRPr>
          </a:p>
        </p:txBody>
      </p:sp>
      <p:sp>
        <p:nvSpPr>
          <p:cNvPr id="7" name="Slide Number Placeholder 6"/>
          <p:cNvSpPr>
            <a:spLocks noGrp="1"/>
          </p:cNvSpPr>
          <p:nvPr>
            <p:ph type="sldNum" sz="quarter" idx="12"/>
          </p:nvPr>
        </p:nvSpPr>
        <p:spPr/>
        <p:txBody>
          <a:bodyPr/>
          <a:lstStyle/>
          <a:p>
            <a:fld id="{C51EAA63-D034-42AE-91FA-B13B9518C7BE}" type="slidenum">
              <a:rPr lang="en-US" smtClean="0">
                <a:solidFill>
                  <a:srgbClr val="5F5F5F">
                    <a:lumMod val="60000"/>
                    <a:lumOff val="40000"/>
                  </a:srgbClr>
                </a:solidFill>
              </a:rPr>
              <a:pPr/>
              <a:t>‹#›</a:t>
            </a:fld>
            <a:endParaRPr lang="en-US" dirty="0">
              <a:solidFill>
                <a:srgbClr val="5F5F5F">
                  <a:lumMod val="60000"/>
                  <a:lumOff val="40000"/>
                </a:srgbClr>
              </a:solidFill>
            </a:endParaRPr>
          </a:p>
        </p:txBody>
      </p:sp>
      <p:sp>
        <p:nvSpPr>
          <p:cNvPr id="8" name="Title 7"/>
          <p:cNvSpPr>
            <a:spLocks noGrp="1"/>
          </p:cNvSpPr>
          <p:nvPr>
            <p:ph type="title"/>
          </p:nvPr>
        </p:nvSpPr>
        <p:spPr/>
        <p:txBody>
          <a:bodyPr/>
          <a:lstStyle/>
          <a:p>
            <a:r>
              <a:rPr lang="en-US"/>
              <a:t>Click to edit Master title style</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New Template_Content 1 Line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2477" y="327385"/>
            <a:ext cx="10972781" cy="541860"/>
          </a:xfrm>
        </p:spPr>
        <p:txBody>
          <a:bodyPr anchor="t" anchorCtr="0"/>
          <a:lstStyle/>
          <a:p>
            <a:r>
              <a:rPr lang="en-US" dirty="0"/>
              <a:t>Click to edit Master title style</a:t>
            </a:r>
            <a:br>
              <a:rPr lang="en-US" dirty="0"/>
            </a:br>
            <a:endParaRPr lang="en-US" dirty="0"/>
          </a:p>
        </p:txBody>
      </p:sp>
      <p:sp>
        <p:nvSpPr>
          <p:cNvPr id="6" name="Content Placeholder 5"/>
          <p:cNvSpPr>
            <a:spLocks noGrp="1"/>
          </p:cNvSpPr>
          <p:nvPr>
            <p:ph sz="quarter" idx="12"/>
          </p:nvPr>
        </p:nvSpPr>
        <p:spPr>
          <a:xfrm>
            <a:off x="1072476" y="2029475"/>
            <a:ext cx="10972801" cy="4083475"/>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p:cNvSpPr>
            <a:spLocks noGrp="1"/>
          </p:cNvSpPr>
          <p:nvPr>
            <p:ph type="body" sz="quarter" idx="13"/>
          </p:nvPr>
        </p:nvSpPr>
        <p:spPr>
          <a:xfrm>
            <a:off x="1072476" y="864288"/>
            <a:ext cx="10972801" cy="406400"/>
          </a:xfrm>
        </p:spPr>
        <p:txBody>
          <a:bodyPr anchor="t" anchorCtr="0">
            <a:noAutofit/>
          </a:bodyPr>
          <a:lstStyle>
            <a:lvl1pPr marL="0" indent="0">
              <a:spcAft>
                <a:spcPts val="0"/>
              </a:spcAft>
              <a:buFontTx/>
              <a:buNone/>
              <a:defRPr sz="2667">
                <a:solidFill>
                  <a:schemeClr val="accent1"/>
                </a:solidFill>
              </a:defRPr>
            </a:lvl1pPr>
            <a:lvl2pPr marL="609057" indent="0">
              <a:buFontTx/>
              <a:buNone/>
              <a:defRPr/>
            </a:lvl2pPr>
            <a:lvl3pPr marL="1218114" indent="0">
              <a:buFontTx/>
              <a:buNone/>
              <a:defRPr/>
            </a:lvl3pPr>
            <a:lvl4pPr marL="1827170" indent="0">
              <a:buFontTx/>
              <a:buNone/>
              <a:defRPr/>
            </a:lvl4pPr>
            <a:lvl5pPr marL="2436227" indent="0">
              <a:buFontTx/>
              <a:buNone/>
              <a:defRPr/>
            </a:lvl5pPr>
          </a:lstStyle>
          <a:p>
            <a:pPr lvl="0"/>
            <a:r>
              <a:rPr lang="en-US"/>
              <a:t>Click to edit Master text styles</a:t>
            </a:r>
          </a:p>
        </p:txBody>
      </p:sp>
    </p:spTree>
    <p:extLst/>
  </p:cSld>
  <p:clrMapOvr>
    <a:masterClrMapping/>
  </p:clrMapOvr>
  <p:transition xmlns:p14="http://schemas.microsoft.com/office/powerpoint/2010/mai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a:xfrm>
            <a:off x="531289" y="1981200"/>
            <a:ext cx="11129420" cy="3962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340EC47A-D45B-F84E-9E96-4F646F02EB7A}" type="datetime1">
              <a:rPr lang="en-AU" smtClean="0">
                <a:solidFill>
                  <a:srgbClr val="5F5F5F"/>
                </a:solidFill>
              </a:rPr>
              <a:pPr/>
              <a:t>29.01.19</a:t>
            </a:fld>
            <a:endParaRPr dirty="0">
              <a:solidFill>
                <a:srgbClr val="5F5F5F"/>
              </a:solidFill>
            </a:endParaRPr>
          </a:p>
        </p:txBody>
      </p:sp>
      <p:sp>
        <p:nvSpPr>
          <p:cNvPr id="5" name="Footer Placeholder 4"/>
          <p:cNvSpPr>
            <a:spLocks noGrp="1"/>
          </p:cNvSpPr>
          <p:nvPr>
            <p:ph type="ftr" sz="quarter" idx="11"/>
          </p:nvPr>
        </p:nvSpPr>
        <p:spPr/>
        <p:txBody>
          <a:bodyPr/>
          <a:lstStyle/>
          <a:p>
            <a:r>
              <a:rPr dirty="0">
                <a:solidFill>
                  <a:srgbClr val="5F5F5F"/>
                </a:solidFill>
              </a:rPr>
              <a:t>Oracle Confidential – Internal/Restricted/Highly Restricted</a:t>
            </a:r>
          </a:p>
        </p:txBody>
      </p:sp>
      <p:sp>
        <p:nvSpPr>
          <p:cNvPr id="6" name="Slide Number Placeholder 5"/>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7" name="Text Placeholder 12"/>
          <p:cNvSpPr>
            <a:spLocks noGrp="1"/>
          </p:cNvSpPr>
          <p:nvPr>
            <p:ph type="body" sz="quarter" idx="13" hasCustomPrompt="1"/>
          </p:nvPr>
        </p:nvSpPr>
        <p:spPr>
          <a:xfrm>
            <a:off x="531961" y="1373760"/>
            <a:ext cx="11128097"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subtitle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3308336-98E3-A14A-B38A-1994A85E4C56}" type="datetime1">
              <a:rPr lang="en-IN" smtClean="0">
                <a:solidFill>
                  <a:srgbClr val="58595B"/>
                </a:solidFill>
              </a:rPr>
              <a:pPr/>
              <a:t>29.01.19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6" name="Text Placeholder 12"/>
          <p:cNvSpPr>
            <a:spLocks noGrp="1"/>
          </p:cNvSpPr>
          <p:nvPr>
            <p:ph type="body" sz="quarter" idx="13" hasCustomPrompt="1"/>
          </p:nvPr>
        </p:nvSpPr>
        <p:spPr>
          <a:xfrm>
            <a:off x="531953" y="1373770"/>
            <a:ext cx="11128096"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subtitle</a:t>
            </a:r>
          </a:p>
        </p:txBody>
      </p:sp>
      <p:sp>
        <p:nvSpPr>
          <p:cNvPr id="7" name="Title 6"/>
          <p:cNvSpPr>
            <a:spLocks noGrp="1"/>
          </p:cNvSpPr>
          <p:nvPr>
            <p:ph type="title"/>
          </p:nvPr>
        </p:nvSpPr>
        <p:spPr/>
        <p:txBody>
          <a:bodyPr/>
          <a:lstStyle/>
          <a:p>
            <a:r>
              <a:rPr lang="en-US"/>
              <a:t>Click to edit Master title style</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38EA38-9AF4-634D-9548-0848EAB81E9A}" type="datetime1">
              <a:rPr lang="en-IN" smtClean="0">
                <a:solidFill>
                  <a:srgbClr val="58595B"/>
                </a:solidFill>
              </a:rPr>
              <a:pPr/>
              <a:t>29.01.19</a:t>
            </a:fld>
            <a:endParaRPr dirty="0">
              <a:solidFill>
                <a:srgbClr val="58595B"/>
              </a:solidFill>
            </a:endParaRPr>
          </a:p>
        </p:txBody>
      </p:sp>
      <p:sp>
        <p:nvSpPr>
          <p:cNvPr id="3" name="Footer Placeholder 2"/>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4" name="Slide Number Placeholder 3"/>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Safe Harbor Front">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A3528A-C6D7-6F44-9ACB-39844E3A7C39}" type="datetime1">
              <a:rPr lang="en-IN" smtClean="0">
                <a:solidFill>
                  <a:srgbClr val="58595B"/>
                </a:solidFill>
              </a:rPr>
              <a:pPr/>
              <a:t>29.01.19</a:t>
            </a:fld>
            <a:endParaRPr dirty="0">
              <a:solidFill>
                <a:srgbClr val="58595B"/>
              </a:solidFill>
            </a:endParaRPr>
          </a:p>
        </p:txBody>
      </p:sp>
      <p:sp>
        <p:nvSpPr>
          <p:cNvPr id="3" name="Footer Placeholder 2"/>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4" name="Slide Number Placeholder 3"/>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5" name="TextBox 4"/>
          <p:cNvSpPr txBox="1"/>
          <p:nvPr/>
        </p:nvSpPr>
        <p:spPr>
          <a:xfrm>
            <a:off x="531950" y="1371600"/>
            <a:ext cx="11128098" cy="889000"/>
          </a:xfrm>
          <a:prstGeom prst="rect">
            <a:avLst/>
          </a:prstGeom>
          <a:noFill/>
        </p:spPr>
        <p:txBody>
          <a:bodyPr wrap="none" lIns="0" tIns="0" rIns="0" bIns="0" rtlCol="0" anchor="b">
            <a:noAutofit/>
          </a:bodyPr>
          <a:lstStyle/>
          <a:p>
            <a:pPr defTabSz="914400">
              <a:lnSpc>
                <a:spcPct val="90000"/>
              </a:lnSpc>
            </a:pPr>
            <a:r>
              <a:rPr sz="3200" dirty="0">
                <a:solidFill>
                  <a:srgbClr val="58595B"/>
                </a:solidFill>
              </a:rPr>
              <a:t>Safe Harbor Statement</a:t>
            </a:r>
          </a:p>
        </p:txBody>
      </p:sp>
      <p:sp>
        <p:nvSpPr>
          <p:cNvPr id="6" name="TextBox 5"/>
          <p:cNvSpPr txBox="1"/>
          <p:nvPr/>
        </p:nvSpPr>
        <p:spPr>
          <a:xfrm>
            <a:off x="531950" y="2514600"/>
            <a:ext cx="11128098" cy="2286000"/>
          </a:xfrm>
          <a:prstGeom prst="rect">
            <a:avLst/>
          </a:prstGeom>
          <a:noFill/>
        </p:spPr>
        <p:txBody>
          <a:bodyPr wrap="square" lIns="0" tIns="0" rIns="0" bIns="0" rtlCol="0" anchor="t">
            <a:noAutofit/>
          </a:bodyPr>
          <a:lstStyle/>
          <a:p>
            <a:pPr defTabSz="914400">
              <a:lnSpc>
                <a:spcPct val="90000"/>
              </a:lnSpc>
            </a:pPr>
            <a:r>
              <a:rPr sz="2400" dirty="0">
                <a:solidFill>
                  <a:srgbClr val="58595B"/>
                </a:solidFill>
              </a:rPr>
              <a:t>The following is intended to outline our general product direction. It is intended for information purposes only, and may not be incorporated into any contract. It is not a commitment to deliver any material, code, or functionality, and should not be relied upon in making purchasing decisions. The development, release, and timing of any features or functionality described for Oracle’s products remains at the sole discretion of Oracle.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Oracle logo">
    <p:bg bwMode="ltGray">
      <p:bgRef idx="1001">
        <a:schemeClr val="bg1"/>
      </p:bgRef>
    </p:bg>
    <p:spTree>
      <p:nvGrpSpPr>
        <p:cNvPr id="1" name=""/>
        <p:cNvGrpSpPr/>
        <p:nvPr/>
      </p:nvGrpSpPr>
      <p:grpSpPr>
        <a:xfrm>
          <a:off x="0" y="0"/>
          <a:ext cx="0" cy="0"/>
          <a:chOff x="0" y="0"/>
          <a:chExt cx="0" cy="0"/>
        </a:xfrm>
      </p:grpSpPr>
      <p:pic>
        <p:nvPicPr>
          <p:cNvPr id="2" name="Picture 1" descr="Oracle logo in white on red staging background. Light blue frame around perimeter." title="Oracle Logo Slide"/>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hidden">
          <a:xfrm>
            <a:off x="138060" y="129398"/>
            <a:ext cx="11915881" cy="6547450"/>
          </a:xfrm>
          <a:prstGeom prst="rect">
            <a:avLst/>
          </a:prstGeom>
          <a:noFill/>
          <a:ln>
            <a:noFill/>
          </a:ln>
        </p:spPr>
      </p:pic>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3823123" y="2843855"/>
            <a:ext cx="4545752" cy="569547"/>
          </a:xfrm>
          <a:prstGeom prst="rect">
            <a:avLst/>
          </a:prstGeom>
        </p:spPr>
      </p:pic>
      <p:sp>
        <p:nvSpPr>
          <p:cNvPr id="6" name="Rectangle 5"/>
          <p:cNvSpPr/>
          <p:nvPr/>
        </p:nvSpPr>
        <p:spPr bwMode="gray">
          <a:xfrm>
            <a:off x="-273" y="0"/>
            <a:ext cx="194013" cy="6852146"/>
          </a:xfrm>
          <a:prstGeom prst="rect">
            <a:avLst/>
          </a:prstGeom>
          <a:solidFill>
            <a:srgbClr val="D8E1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7" name="Rectangle 6"/>
          <p:cNvSpPr/>
          <p:nvPr/>
        </p:nvSpPr>
        <p:spPr bwMode="gray">
          <a:xfrm>
            <a:off x="11998275" y="5854"/>
            <a:ext cx="194011" cy="6852146"/>
          </a:xfrm>
          <a:prstGeom prst="rect">
            <a:avLst/>
          </a:prstGeom>
          <a:solidFill>
            <a:srgbClr val="D8E1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8" name="Rectangle 7"/>
          <p:cNvSpPr/>
          <p:nvPr/>
        </p:nvSpPr>
        <p:spPr bwMode="gray">
          <a:xfrm>
            <a:off x="-286" y="6400800"/>
            <a:ext cx="12192571" cy="457200"/>
          </a:xfrm>
          <a:prstGeom prst="rect">
            <a:avLst/>
          </a:prstGeom>
          <a:solidFill>
            <a:srgbClr val="D8E1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9" name="Rectangle 8"/>
          <p:cNvSpPr/>
          <p:nvPr/>
        </p:nvSpPr>
        <p:spPr bwMode="gray">
          <a:xfrm>
            <a:off x="-286" y="0"/>
            <a:ext cx="12192573" cy="192024"/>
          </a:xfrm>
          <a:prstGeom prst="rect">
            <a:avLst/>
          </a:prstGeom>
          <a:solidFill>
            <a:srgbClr val="D8E1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3D5C995-6123-074A-9F45-1D00E745AB17}" type="datetime1">
              <a:rPr lang="en-IN" smtClean="0">
                <a:solidFill>
                  <a:srgbClr val="58595B"/>
                </a:solidFill>
              </a:rPr>
              <a:pPr/>
              <a:t>29.01.19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3D5C995-6123-074A-9F45-1D00E745AB17}" type="datetime1">
              <a:rPr lang="en-IN" smtClean="0">
                <a:solidFill>
                  <a:srgbClr val="58595B"/>
                </a:solidFill>
              </a:rPr>
              <a:pPr/>
              <a:t>29.01.19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2.xml"/><Relationship Id="rId21" Type="http://schemas.openxmlformats.org/officeDocument/2006/relationships/slideLayout" Target="../slideLayouts/slideLayout23.xml"/><Relationship Id="rId22" Type="http://schemas.openxmlformats.org/officeDocument/2006/relationships/slideLayout" Target="../slideLayouts/slideLayout24.xml"/><Relationship Id="rId23" Type="http://schemas.openxmlformats.org/officeDocument/2006/relationships/slideLayout" Target="../slideLayouts/slideLayout25.xml"/><Relationship Id="rId24" Type="http://schemas.openxmlformats.org/officeDocument/2006/relationships/slideLayout" Target="../slideLayouts/slideLayout26.xml"/><Relationship Id="rId25" Type="http://schemas.openxmlformats.org/officeDocument/2006/relationships/slideLayout" Target="../slideLayouts/slideLayout27.xml"/><Relationship Id="rId26" Type="http://schemas.openxmlformats.org/officeDocument/2006/relationships/slideLayout" Target="../slideLayouts/slideLayout28.xml"/><Relationship Id="rId27" Type="http://schemas.openxmlformats.org/officeDocument/2006/relationships/slideLayout" Target="../slideLayouts/slideLayout29.xml"/><Relationship Id="rId28" Type="http://schemas.openxmlformats.org/officeDocument/2006/relationships/slideLayout" Target="../slideLayouts/slideLayout30.xml"/><Relationship Id="rId29" Type="http://schemas.openxmlformats.org/officeDocument/2006/relationships/slideLayout" Target="../slideLayouts/slideLayout31.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5" Type="http://schemas.openxmlformats.org/officeDocument/2006/relationships/slideLayout" Target="../slideLayouts/slideLayout7.xml"/><Relationship Id="rId30" Type="http://schemas.openxmlformats.org/officeDocument/2006/relationships/slideLayout" Target="../slideLayouts/slideLayout32.xml"/><Relationship Id="rId31" Type="http://schemas.openxmlformats.org/officeDocument/2006/relationships/slideLayout" Target="../slideLayouts/slideLayout33.xml"/><Relationship Id="rId32" Type="http://schemas.openxmlformats.org/officeDocument/2006/relationships/slideLayout" Target="../slideLayouts/slideLayout34.xml"/><Relationship Id="rId9" Type="http://schemas.openxmlformats.org/officeDocument/2006/relationships/slideLayout" Target="../slideLayouts/slideLayout11.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 Id="rId33" Type="http://schemas.openxmlformats.org/officeDocument/2006/relationships/theme" Target="../theme/theme2.xml"/><Relationship Id="rId34" Type="http://schemas.openxmlformats.org/officeDocument/2006/relationships/image" Target="../media/image1.png"/><Relationship Id="rId10" Type="http://schemas.openxmlformats.org/officeDocument/2006/relationships/slideLayout" Target="../slideLayouts/slideLayout12.xml"/><Relationship Id="rId11" Type="http://schemas.openxmlformats.org/officeDocument/2006/relationships/slideLayout" Target="../slideLayouts/slideLayout13.xml"/><Relationship Id="rId12" Type="http://schemas.openxmlformats.org/officeDocument/2006/relationships/slideLayout" Target="../slideLayouts/slideLayout14.xml"/><Relationship Id="rId13" Type="http://schemas.openxmlformats.org/officeDocument/2006/relationships/slideLayout" Target="../slideLayouts/slideLayout15.xml"/><Relationship Id="rId14" Type="http://schemas.openxmlformats.org/officeDocument/2006/relationships/slideLayout" Target="../slideLayouts/slideLayout16.xml"/><Relationship Id="rId15" Type="http://schemas.openxmlformats.org/officeDocument/2006/relationships/slideLayout" Target="../slideLayouts/slideLayout17.xml"/><Relationship Id="rId16" Type="http://schemas.openxmlformats.org/officeDocument/2006/relationships/slideLayout" Target="../slideLayouts/slideLayout18.xml"/><Relationship Id="rId17" Type="http://schemas.openxmlformats.org/officeDocument/2006/relationships/slideLayout" Target="../slideLayouts/slideLayout19.xml"/><Relationship Id="rId18" Type="http://schemas.openxmlformats.org/officeDocument/2006/relationships/slideLayout" Target="../slideLayouts/slideLayout20.xml"/><Relationship Id="rId1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userDrawn="1"/>
        </p:nvGrpSpPr>
        <p:grpSpPr>
          <a:xfrm>
            <a:off x="0" y="0"/>
            <a:ext cx="12192573" cy="6858000"/>
            <a:chOff x="0" y="0"/>
            <a:chExt cx="12189398" cy="6858000"/>
          </a:xfrm>
        </p:grpSpPr>
        <p:sp>
          <p:nvSpPr>
            <p:cNvPr id="8" name="Rectangle 7"/>
            <p:cNvSpPr/>
            <p:nvPr/>
          </p:nvSpPr>
          <p:spPr bwMode="gray">
            <a:xfrm>
              <a:off x="0" y="0"/>
              <a:ext cx="193962"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sz="1800" dirty="0">
                <a:solidFill>
                  <a:srgbClr val="FFFFFF"/>
                </a:solidFill>
                <a:latin typeface="Calibri"/>
              </a:endParaRPr>
            </a:p>
          </p:txBody>
        </p:sp>
        <p:sp>
          <p:nvSpPr>
            <p:cNvPr id="9" name="Rectangle 8"/>
            <p:cNvSpPr/>
            <p:nvPr/>
          </p:nvSpPr>
          <p:spPr bwMode="gray">
            <a:xfrm>
              <a:off x="11995151" y="0"/>
              <a:ext cx="19396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sz="1800" dirty="0">
                <a:solidFill>
                  <a:srgbClr val="FFFFFF"/>
                </a:solidFill>
                <a:latin typeface="Calibri"/>
              </a:endParaRPr>
            </a:p>
          </p:txBody>
        </p:sp>
        <p:sp>
          <p:nvSpPr>
            <p:cNvPr id="10" name="Rectangle 9"/>
            <p:cNvSpPr/>
            <p:nvPr/>
          </p:nvSpPr>
          <p:spPr bwMode="gray">
            <a:xfrm>
              <a:off x="0" y="6400800"/>
              <a:ext cx="12189396" cy="4572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sz="1800" dirty="0">
                <a:solidFill>
                  <a:srgbClr val="FFFFFF"/>
                </a:solidFill>
                <a:latin typeface="Calibri"/>
              </a:endParaRPr>
            </a:p>
          </p:txBody>
        </p:sp>
        <p:sp>
          <p:nvSpPr>
            <p:cNvPr id="11" name="Rectangle 10"/>
            <p:cNvSpPr/>
            <p:nvPr/>
          </p:nvSpPr>
          <p:spPr bwMode="gray">
            <a:xfrm>
              <a:off x="0" y="0"/>
              <a:ext cx="12189398" cy="192024"/>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sz="1800" dirty="0">
                <a:solidFill>
                  <a:srgbClr val="FFFFFF"/>
                </a:solidFill>
                <a:latin typeface="Calibri"/>
              </a:endParaRPr>
            </a:p>
          </p:txBody>
        </p:sp>
      </p:grpSp>
      <p:sp>
        <p:nvSpPr>
          <p:cNvPr id="2" name="Title Placeholder 1"/>
          <p:cNvSpPr>
            <a:spLocks noGrp="1"/>
          </p:cNvSpPr>
          <p:nvPr>
            <p:ph type="title"/>
          </p:nvPr>
        </p:nvSpPr>
        <p:spPr>
          <a:xfrm>
            <a:off x="531956" y="406400"/>
            <a:ext cx="11128097" cy="889000"/>
          </a:xfrm>
          <a:prstGeom prst="rect">
            <a:avLst/>
          </a:prstGeom>
        </p:spPr>
        <p:txBody>
          <a:bodyPr vert="horz" lIns="0" tIns="0" rIns="0" bIns="0" rtlCol="0" anchor="b">
            <a:noAutofit/>
          </a:bodyPr>
          <a:lstStyle/>
          <a:p>
            <a:r>
              <a:rPr lang="en-US" dirty="0"/>
              <a:t>Click to edit Master title style</a:t>
            </a:r>
            <a:endParaRPr dirty="0"/>
          </a:p>
        </p:txBody>
      </p:sp>
      <p:sp>
        <p:nvSpPr>
          <p:cNvPr id="3" name="Text Placeholder 2"/>
          <p:cNvSpPr>
            <a:spLocks noGrp="1"/>
          </p:cNvSpPr>
          <p:nvPr>
            <p:ph type="body" idx="1"/>
          </p:nvPr>
        </p:nvSpPr>
        <p:spPr>
          <a:xfrm>
            <a:off x="531293" y="1524001"/>
            <a:ext cx="11129420" cy="441960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78950" y="6556248"/>
            <a:ext cx="381760" cy="182880"/>
          </a:xfrm>
          <a:prstGeom prst="rect">
            <a:avLst/>
          </a:prstGeom>
        </p:spPr>
        <p:txBody>
          <a:bodyPr vert="horz" wrap="none" lIns="0" tIns="0" rIns="0" bIns="0" rtlCol="0" anchor="ctr" anchorCtr="0">
            <a:noAutofit/>
          </a:bodyPr>
          <a:lstStyle>
            <a:lvl1pPr algn="r">
              <a:defRPr sz="800">
                <a:solidFill>
                  <a:schemeClr val="tx1"/>
                </a:solidFill>
              </a:defRPr>
            </a:lvl1pPr>
          </a:lstStyle>
          <a:p>
            <a:fld id="{C51EAA63-D034-42AE-91FA-B13B9518C7BE}" type="slidenum">
              <a:rPr lang="en-US" smtClean="0">
                <a:solidFill>
                  <a:srgbClr val="5F5F5F"/>
                </a:solidFill>
                <a:latin typeface="Calibri"/>
              </a:rPr>
              <a:pPr/>
              <a:t>‹#›</a:t>
            </a:fld>
            <a:endParaRPr lang="en-US" dirty="0">
              <a:solidFill>
                <a:srgbClr val="5F5F5F"/>
              </a:solidFill>
              <a:latin typeface="Calibri"/>
            </a:endParaRPr>
          </a:p>
        </p:txBody>
      </p:sp>
      <p:sp>
        <p:nvSpPr>
          <p:cNvPr id="15" name="TextBox 14"/>
          <p:cNvSpPr txBox="1"/>
          <p:nvPr/>
        </p:nvSpPr>
        <p:spPr>
          <a:xfrm>
            <a:off x="5378073" y="6556248"/>
            <a:ext cx="3201234" cy="182880"/>
          </a:xfrm>
          <a:prstGeom prst="rect">
            <a:avLst/>
          </a:prstGeom>
          <a:noFill/>
        </p:spPr>
        <p:txBody>
          <a:bodyPr vert="horz" wrap="none" lIns="0" tIns="0" rIns="0" bIns="0" rtlCol="0" anchor="ctr" anchorCtr="0">
            <a:noAutofit/>
          </a:bodyPr>
          <a:lstStyle/>
          <a:p>
            <a:pPr algn="r"/>
            <a:r>
              <a:rPr sz="800" dirty="0">
                <a:solidFill>
                  <a:srgbClr val="5F5F5F"/>
                </a:solidFill>
                <a:latin typeface="Calibri"/>
              </a:rPr>
              <a:t>Copyright © </a:t>
            </a:r>
            <a:r>
              <a:rPr sz="800" dirty="0" smtClean="0">
                <a:solidFill>
                  <a:srgbClr val="5F5F5F"/>
                </a:solidFill>
                <a:latin typeface="Calibri"/>
              </a:rPr>
              <a:t>201</a:t>
            </a:r>
            <a:r>
              <a:rPr lang="en-US" sz="800" dirty="0" smtClean="0">
                <a:solidFill>
                  <a:srgbClr val="5F5F5F"/>
                </a:solidFill>
                <a:latin typeface="Calibri"/>
              </a:rPr>
              <a:t>9,</a:t>
            </a:r>
            <a:r>
              <a:rPr sz="800" dirty="0" smtClean="0">
                <a:solidFill>
                  <a:srgbClr val="5F5F5F"/>
                </a:solidFill>
                <a:latin typeface="Calibri"/>
              </a:rPr>
              <a:t> </a:t>
            </a:r>
            <a:r>
              <a:rPr sz="800" dirty="0">
                <a:solidFill>
                  <a:srgbClr val="5F5F5F"/>
                </a:solidFill>
                <a:latin typeface="Calibri"/>
              </a:rPr>
              <a:t>Oracle and/or its affiliates. All rights reserved.</a:t>
            </a:r>
            <a:r>
              <a:rPr lang="en-US" sz="800" dirty="0">
                <a:solidFill>
                  <a:srgbClr val="5F5F5F"/>
                </a:solidFill>
                <a:latin typeface="Calibri"/>
              </a:rPr>
              <a:t> </a:t>
            </a:r>
            <a:endParaRPr sz="800" dirty="0">
              <a:solidFill>
                <a:srgbClr val="5F5F5F"/>
              </a:solidFill>
              <a:latin typeface="Calibri"/>
            </a:endParaRPr>
          </a:p>
        </p:txBody>
      </p:sp>
      <p:pic>
        <p:nvPicPr>
          <p:cNvPr id="16" name="Picture 15" descr="Oracle logo in white on red staging background"/>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30491" y="6263640"/>
            <a:ext cx="1625561" cy="594360"/>
          </a:xfrm>
          <a:prstGeom prst="rect">
            <a:avLst/>
          </a:prstGeom>
        </p:spPr>
      </p:pic>
    </p:spTree>
    <p:extLst>
      <p:ext uri="{BB962C8B-B14F-4D97-AF65-F5344CB8AC3E}">
        <p14:creationId xmlns:p14="http://schemas.microsoft.com/office/powerpoint/2010/main" val="75061739"/>
      </p:ext>
    </p:extLst>
  </p:cSld>
  <p:clrMap bg1="lt1" tx1="dk1" bg2="lt2" tx2="dk2" accent1="accent1" accent2="accent2" accent3="accent3" accent4="accent4" accent5="accent5" accent6="accent6" hlink="hlink" folHlink="folHlink"/>
  <p:sldLayoutIdLst>
    <p:sldLayoutId id="2147483661" r:id="rId1"/>
    <p:sldLayoutId id="2147483662" r:id="rId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247" rtl="0" eaLnBrk="1" latinLnBrk="0" hangingPunct="1">
        <a:lnSpc>
          <a:spcPct val="80000"/>
        </a:lnSpc>
        <a:spcBef>
          <a:spcPct val="0"/>
        </a:spcBef>
        <a:buNone/>
        <a:defRPr sz="3600" kern="1200">
          <a:solidFill>
            <a:schemeClr val="tx1"/>
          </a:solidFill>
          <a:latin typeface="+mj-lt"/>
          <a:ea typeface="+mj-ea"/>
          <a:cs typeface="+mj-cs"/>
        </a:defRPr>
      </a:lvl1pPr>
    </p:titleStyle>
    <p:bodyStyle>
      <a:lvl1pPr marL="228563" indent="-228563" algn="l" defTabSz="914247" rtl="0" eaLnBrk="1" latinLnBrk="0"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839" indent="-228563" algn="l" defTabSz="914247" rtl="0" eaLnBrk="1" latinLnBrk="0"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397"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59960"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900" kern="1200">
          <a:solidFill>
            <a:schemeClr val="tx1"/>
          </a:solidFill>
          <a:latin typeface="+mn-lt"/>
          <a:ea typeface="+mn-ea"/>
          <a:cs typeface="+mn-cs"/>
        </a:defRPr>
      </a:lvl4pPr>
      <a:lvl5pPr marL="1188523"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081"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648"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207"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2768"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247" rtl="0" eaLnBrk="1" latinLnBrk="0" hangingPunct="1">
        <a:defRPr sz="1900" kern="1200">
          <a:solidFill>
            <a:schemeClr val="tx1"/>
          </a:solidFill>
          <a:latin typeface="+mn-lt"/>
          <a:ea typeface="+mn-ea"/>
          <a:cs typeface="+mn-cs"/>
        </a:defRPr>
      </a:lvl1pPr>
      <a:lvl2pPr marL="457121" algn="l" defTabSz="914247" rtl="0" eaLnBrk="1" latinLnBrk="0" hangingPunct="1">
        <a:defRPr sz="1900" kern="1200">
          <a:solidFill>
            <a:schemeClr val="tx1"/>
          </a:solidFill>
          <a:latin typeface="+mn-lt"/>
          <a:ea typeface="+mn-ea"/>
          <a:cs typeface="+mn-cs"/>
        </a:defRPr>
      </a:lvl2pPr>
      <a:lvl3pPr marL="914247" algn="l" defTabSz="914247" rtl="0" eaLnBrk="1" latinLnBrk="0" hangingPunct="1">
        <a:defRPr sz="1900" kern="1200">
          <a:solidFill>
            <a:schemeClr val="tx1"/>
          </a:solidFill>
          <a:latin typeface="+mn-lt"/>
          <a:ea typeface="+mn-ea"/>
          <a:cs typeface="+mn-cs"/>
        </a:defRPr>
      </a:lvl3pPr>
      <a:lvl4pPr marL="1371371" algn="l" defTabSz="914247" rtl="0" eaLnBrk="1" latinLnBrk="0" hangingPunct="1">
        <a:defRPr sz="1900" kern="1200">
          <a:solidFill>
            <a:schemeClr val="tx1"/>
          </a:solidFill>
          <a:latin typeface="+mn-lt"/>
          <a:ea typeface="+mn-ea"/>
          <a:cs typeface="+mn-cs"/>
        </a:defRPr>
      </a:lvl4pPr>
      <a:lvl5pPr marL="1828496" algn="l" defTabSz="914247" rtl="0" eaLnBrk="1" latinLnBrk="0" hangingPunct="1">
        <a:defRPr sz="1900" kern="1200">
          <a:solidFill>
            <a:schemeClr val="tx1"/>
          </a:solidFill>
          <a:latin typeface="+mn-lt"/>
          <a:ea typeface="+mn-ea"/>
          <a:cs typeface="+mn-cs"/>
        </a:defRPr>
      </a:lvl5pPr>
      <a:lvl6pPr marL="2285617" algn="l" defTabSz="914247" rtl="0" eaLnBrk="1" latinLnBrk="0" hangingPunct="1">
        <a:defRPr sz="1900" kern="1200">
          <a:solidFill>
            <a:schemeClr val="tx1"/>
          </a:solidFill>
          <a:latin typeface="+mn-lt"/>
          <a:ea typeface="+mn-ea"/>
          <a:cs typeface="+mn-cs"/>
        </a:defRPr>
      </a:lvl6pPr>
      <a:lvl7pPr marL="2742743" algn="l" defTabSz="914247" rtl="0" eaLnBrk="1" latinLnBrk="0" hangingPunct="1">
        <a:defRPr sz="1900" kern="1200">
          <a:solidFill>
            <a:schemeClr val="tx1"/>
          </a:solidFill>
          <a:latin typeface="+mn-lt"/>
          <a:ea typeface="+mn-ea"/>
          <a:cs typeface="+mn-cs"/>
        </a:defRPr>
      </a:lvl7pPr>
      <a:lvl8pPr marL="3199867" algn="l" defTabSz="914247" rtl="0" eaLnBrk="1" latinLnBrk="0" hangingPunct="1">
        <a:defRPr sz="1900" kern="1200">
          <a:solidFill>
            <a:schemeClr val="tx1"/>
          </a:solidFill>
          <a:latin typeface="+mn-lt"/>
          <a:ea typeface="+mn-ea"/>
          <a:cs typeface="+mn-cs"/>
        </a:defRPr>
      </a:lvl8pPr>
      <a:lvl9pPr marL="3656992" algn="l" defTabSz="914247" rtl="0" eaLnBrk="1" latinLnBrk="0" hangingPunct="1">
        <a:defRPr sz="19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160">
          <p15:clr>
            <a:srgbClr val="F26B43"/>
          </p15:clr>
        </p15:guide>
        <p15:guide id="3" pos="383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0" y="0"/>
            <a:ext cx="12192573" cy="6858000"/>
            <a:chOff x="0" y="0"/>
            <a:chExt cx="12189398" cy="6858000"/>
          </a:xfrm>
          <a:solidFill>
            <a:srgbClr val="D8E1E6"/>
          </a:solidFill>
        </p:grpSpPr>
        <p:sp>
          <p:nvSpPr>
            <p:cNvPr id="17" name="Rectangle 16"/>
            <p:cNvSpPr/>
            <p:nvPr/>
          </p:nvSpPr>
          <p:spPr bwMode="gray">
            <a:xfrm>
              <a:off x="0" y="0"/>
              <a:ext cx="193962" cy="68580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8" name="Rectangle 17"/>
            <p:cNvSpPr/>
            <p:nvPr/>
          </p:nvSpPr>
          <p:spPr bwMode="gray">
            <a:xfrm>
              <a:off x="11995151" y="0"/>
              <a:ext cx="193960" cy="68580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9" name="Rectangle 18"/>
            <p:cNvSpPr/>
            <p:nvPr/>
          </p:nvSpPr>
          <p:spPr bwMode="gray">
            <a:xfrm>
              <a:off x="0" y="6400800"/>
              <a:ext cx="12189396" cy="4572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20" name="Rectangle 19"/>
            <p:cNvSpPr/>
            <p:nvPr/>
          </p:nvSpPr>
          <p:spPr bwMode="gray">
            <a:xfrm>
              <a:off x="0" y="0"/>
              <a:ext cx="12189398" cy="192024"/>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2" name="Title Placeholder 1"/>
          <p:cNvSpPr>
            <a:spLocks noGrp="1"/>
          </p:cNvSpPr>
          <p:nvPr>
            <p:ph type="title"/>
          </p:nvPr>
        </p:nvSpPr>
        <p:spPr>
          <a:xfrm>
            <a:off x="531950" y="406400"/>
            <a:ext cx="11128098" cy="889000"/>
          </a:xfrm>
          <a:prstGeom prst="rect">
            <a:avLst/>
          </a:prstGeom>
        </p:spPr>
        <p:txBody>
          <a:bodyPr vert="horz" lIns="0" tIns="0" rIns="0" bIns="0" rtlCol="0" anchor="b">
            <a:noAutofit/>
          </a:bodyPr>
          <a:lstStyle/>
          <a:p>
            <a:r>
              <a:rPr lang="en-US"/>
              <a:t>Click to edit Master title style</a:t>
            </a:r>
            <a:endParaRPr dirty="0"/>
          </a:p>
        </p:txBody>
      </p:sp>
      <p:sp>
        <p:nvSpPr>
          <p:cNvPr id="3" name="Text Placeholder 2"/>
          <p:cNvSpPr>
            <a:spLocks noGrp="1"/>
          </p:cNvSpPr>
          <p:nvPr>
            <p:ph type="body" idx="1"/>
          </p:nvPr>
        </p:nvSpPr>
        <p:spPr>
          <a:xfrm>
            <a:off x="531289" y="1524001"/>
            <a:ext cx="11129420" cy="44196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183234" y="6556248"/>
            <a:ext cx="1226717"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16422298-BD09-B841-B970-8D9E533D153B}" type="datetime1">
              <a:rPr lang="en-IN" smtClean="0">
                <a:solidFill>
                  <a:srgbClr val="58595B"/>
                </a:solidFill>
              </a:rPr>
              <a:pPr/>
              <a:t>29.01.19</a:t>
            </a:fld>
            <a:endParaRPr lang="en-US" dirty="0">
              <a:solidFill>
                <a:srgbClr val="58595B"/>
              </a:solidFill>
            </a:endParaRPr>
          </a:p>
        </p:txBody>
      </p:sp>
      <p:sp>
        <p:nvSpPr>
          <p:cNvPr id="5" name="Footer Placeholder 4"/>
          <p:cNvSpPr>
            <a:spLocks noGrp="1"/>
          </p:cNvSpPr>
          <p:nvPr>
            <p:ph type="ftr" sz="quarter" idx="3"/>
          </p:nvPr>
        </p:nvSpPr>
        <p:spPr>
          <a:xfrm>
            <a:off x="8623683" y="6556248"/>
            <a:ext cx="2743915" cy="182880"/>
          </a:xfrm>
          <a:prstGeom prst="rect">
            <a:avLst/>
          </a:prstGeom>
        </p:spPr>
        <p:txBody>
          <a:bodyPr vert="horz" wrap="none" lIns="0" tIns="0" rIns="0" bIns="0" rtlCol="0" anchor="ctr" anchorCtr="0">
            <a:noAutofit/>
          </a:bodyPr>
          <a:lstStyle>
            <a:lvl1pPr algn="l">
              <a:defRPr sz="850">
                <a:solidFill>
                  <a:schemeClr val="tx1"/>
                </a:solidFill>
              </a:defRPr>
            </a:lvl1pPr>
          </a:lstStyle>
          <a:p>
            <a:r>
              <a:rPr lang="en-US" dirty="0">
                <a:solidFill>
                  <a:srgbClr val="58595B"/>
                </a:solidFill>
              </a:rPr>
              <a:t>Confidential – Oracle Internal </a:t>
            </a:r>
          </a:p>
        </p:txBody>
      </p:sp>
      <p:sp>
        <p:nvSpPr>
          <p:cNvPr id="6" name="Slide Number Placeholder 5"/>
          <p:cNvSpPr>
            <a:spLocks noGrp="1"/>
          </p:cNvSpPr>
          <p:nvPr>
            <p:ph type="sldNum" sz="quarter" idx="4"/>
          </p:nvPr>
        </p:nvSpPr>
        <p:spPr>
          <a:xfrm>
            <a:off x="11278963" y="6556248"/>
            <a:ext cx="381760"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C51EAA63-D034-42AE-91FA-B13B9518C7BE}" type="slidenum">
              <a:rPr lang="en-US" smtClean="0">
                <a:solidFill>
                  <a:srgbClr val="58595B"/>
                </a:solidFill>
              </a:rPr>
              <a:pPr/>
              <a:t>‹#›</a:t>
            </a:fld>
            <a:endParaRPr lang="en-US" dirty="0">
              <a:solidFill>
                <a:srgbClr val="58595B"/>
              </a:solidFill>
            </a:endParaRPr>
          </a:p>
        </p:txBody>
      </p:sp>
      <p:sp>
        <p:nvSpPr>
          <p:cNvPr id="15" name="TextBox 14"/>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8595B"/>
                </a:solidFill>
              </a:rPr>
              <a:t>Copyright © </a:t>
            </a:r>
            <a:r>
              <a:rPr lang="en-US" sz="850" dirty="0" smtClean="0">
                <a:solidFill>
                  <a:srgbClr val="58595B"/>
                </a:solidFill>
              </a:rPr>
              <a:t>2019,</a:t>
            </a:r>
            <a:r>
              <a:rPr sz="850" dirty="0" smtClean="0">
                <a:solidFill>
                  <a:srgbClr val="58595B"/>
                </a:solidFill>
              </a:rPr>
              <a:t> </a:t>
            </a:r>
            <a:r>
              <a:rPr sz="850" dirty="0">
                <a:solidFill>
                  <a:srgbClr val="58595B"/>
                </a:solidFill>
              </a:rPr>
              <a:t>Oracle and/or its affiliates. All rights reserved.  </a:t>
            </a:r>
          </a:p>
        </p:txBody>
      </p:sp>
      <p:pic>
        <p:nvPicPr>
          <p:cNvPr id="16" name="Picture 15" descr="Oracle logo in white on red staging background" title="Oracle red badge logo"/>
          <p:cNvPicPr>
            <a:picLocks noChangeAspect="1"/>
          </p:cNvPicPr>
          <p:nvPr userDrawn="1"/>
        </p:nvPicPr>
        <p:blipFill>
          <a:blip r:embed="rId34"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ext uri="{BB962C8B-B14F-4D97-AF65-F5344CB8AC3E}">
        <p14:creationId xmlns:p14="http://schemas.microsoft.com/office/powerpoint/2010/main" val="989746584"/>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 id="2147483692" r:id="rId29"/>
    <p:sldLayoutId id="2147483693" r:id="rId30"/>
    <p:sldLayoutId id="2147483694" r:id="rId31"/>
    <p:sldLayoutId id="2147483695" r:id="rId3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8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160">
          <p15:clr>
            <a:srgbClr val="F26B43"/>
          </p15:clr>
        </p15:guide>
        <p15:guide id="3" pos="383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jpeg"/><Relationship Id="rId1" Type="http://schemas.openxmlformats.org/officeDocument/2006/relationships/slideLayout" Target="../slideLayouts/slideLayout31.xml"/><Relationship Id="rId2" Type="http://schemas.openxmlformats.org/officeDocument/2006/relationships/image" Target="../media/image27.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W3C Web of Things</a:t>
            </a:r>
            <a:br>
              <a:rPr lang="en-US" dirty="0"/>
            </a:br>
            <a:r>
              <a:rPr lang="en-US" dirty="0" smtClean="0"/>
              <a:t>+ Oracle </a:t>
            </a:r>
            <a:r>
              <a:rPr lang="en-US" dirty="0" err="1" smtClean="0"/>
              <a:t>IoT</a:t>
            </a:r>
            <a:r>
              <a:rPr lang="en-US" dirty="0" smtClean="0"/>
              <a:t> Asset Monitoring</a:t>
            </a:r>
            <a:endParaRPr lang="en-US" dirty="0"/>
          </a:p>
        </p:txBody>
      </p:sp>
      <p:sp>
        <p:nvSpPr>
          <p:cNvPr id="3" name="Subtitle 2"/>
          <p:cNvSpPr>
            <a:spLocks noGrp="1"/>
          </p:cNvSpPr>
          <p:nvPr>
            <p:ph type="body" sz="quarter" idx="1"/>
          </p:nvPr>
        </p:nvSpPr>
        <p:spPr/>
        <p:txBody>
          <a:bodyPr/>
          <a:lstStyle/>
          <a:p>
            <a:r>
              <a:rPr lang="en-US" dirty="0"/>
              <a:t> </a:t>
            </a:r>
          </a:p>
        </p:txBody>
      </p:sp>
      <p:sp>
        <p:nvSpPr>
          <p:cNvPr id="4" name="Text Placeholder 3"/>
          <p:cNvSpPr>
            <a:spLocks noGrp="1"/>
          </p:cNvSpPr>
          <p:nvPr>
            <p:ph type="body" sz="half" idx="13"/>
          </p:nvPr>
        </p:nvSpPr>
        <p:spPr/>
        <p:txBody>
          <a:bodyPr/>
          <a:lstStyle/>
          <a:p>
            <a:r>
              <a:rPr lang="en-US" dirty="0"/>
              <a:t>Michael </a:t>
            </a:r>
            <a:r>
              <a:rPr lang="en-US" dirty="0" smtClean="0"/>
              <a:t>Lagally</a:t>
            </a:r>
          </a:p>
          <a:p>
            <a:r>
              <a:rPr lang="en-US" dirty="0" smtClean="0"/>
              <a:t>30.1.2019</a:t>
            </a:r>
            <a:endParaRPr lang="en-US" dirty="0"/>
          </a:p>
          <a:p>
            <a:endParaRPr lang="en-US" dirty="0"/>
          </a:p>
        </p:txBody>
      </p:sp>
    </p:spTree>
    <p:extLst>
      <p:ext uri="{BB962C8B-B14F-4D97-AF65-F5344CB8AC3E}">
        <p14:creationId xmlns:p14="http://schemas.microsoft.com/office/powerpoint/2010/main" val="1536290777"/>
      </p:ext>
    </p:extLst>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gray">
          <a:xfrm>
            <a:off x="531951" y="1524001"/>
            <a:ext cx="3388262"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34" name="Rectangle 33"/>
          <p:cNvSpPr/>
          <p:nvPr/>
        </p:nvSpPr>
        <p:spPr bwMode="gray">
          <a:xfrm>
            <a:off x="980047" y="3935171"/>
            <a:ext cx="2443230" cy="1725718"/>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r>
              <a:rPr lang="en-US" dirty="0" err="1" smtClean="0">
                <a:solidFill>
                  <a:schemeClr val="bg1"/>
                </a:solidFill>
              </a:rPr>
              <a:t>WoT</a:t>
            </a:r>
            <a:endParaRPr lang="en-US" dirty="0">
              <a:solidFill>
                <a:schemeClr val="bg1"/>
              </a:solidFill>
            </a:endParaRPr>
          </a:p>
          <a:p>
            <a:pPr>
              <a:lnSpc>
                <a:spcPct val="90000"/>
              </a:lnSpc>
            </a:pPr>
            <a:r>
              <a:rPr lang="en-US" dirty="0" smtClean="0">
                <a:solidFill>
                  <a:schemeClr val="bg1"/>
                </a:solidFill>
              </a:rPr>
              <a:t>       Device</a:t>
            </a:r>
          </a:p>
          <a:p>
            <a:pPr>
              <a:lnSpc>
                <a:spcPct val="90000"/>
              </a:lnSpc>
            </a:pPr>
            <a:r>
              <a:rPr lang="en-US" dirty="0" smtClean="0">
                <a:solidFill>
                  <a:schemeClr val="bg1"/>
                </a:solidFill>
              </a:rPr>
              <a:t>     (Expose)</a:t>
            </a:r>
            <a:endParaRPr lang="en-US" dirty="0" smtClean="0">
              <a:solidFill>
                <a:schemeClr val="bg1"/>
              </a:solidFill>
            </a:endParaRPr>
          </a:p>
        </p:txBody>
      </p:sp>
      <p:sp>
        <p:nvSpPr>
          <p:cNvPr id="31" name="Rectangle 30"/>
          <p:cNvSpPr/>
          <p:nvPr/>
        </p:nvSpPr>
        <p:spPr bwMode="gray">
          <a:xfrm>
            <a:off x="980046" y="1698106"/>
            <a:ext cx="2443231" cy="2015637"/>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p>
          <a:p>
            <a:pPr>
              <a:lnSpc>
                <a:spcPct val="90000"/>
              </a:lnSpc>
            </a:pPr>
            <a:endParaRPr lang="en-US" dirty="0">
              <a:solidFill>
                <a:schemeClr val="bg1"/>
              </a:solidFill>
            </a:endParaRPr>
          </a:p>
          <a:p>
            <a:pPr>
              <a:lnSpc>
                <a:spcPct val="90000"/>
              </a:lnSpc>
            </a:pPr>
            <a:endParaRPr lang="en-US" dirty="0" smtClean="0">
              <a:solidFill>
                <a:schemeClr val="bg1"/>
              </a:solidFill>
            </a:endParaRPr>
          </a:p>
          <a:p>
            <a:pPr>
              <a:lnSpc>
                <a:spcPct val="90000"/>
              </a:lnSpc>
            </a:pPr>
            <a:r>
              <a:rPr lang="en-US" dirty="0">
                <a:solidFill>
                  <a:schemeClr val="bg1"/>
                </a:solidFill>
              </a:rPr>
              <a:t> </a:t>
            </a:r>
            <a:r>
              <a:rPr lang="en-US" dirty="0" smtClean="0">
                <a:solidFill>
                  <a:schemeClr val="bg1"/>
                </a:solidFill>
              </a:rPr>
              <a:t>Client     </a:t>
            </a:r>
          </a:p>
          <a:p>
            <a:pPr>
              <a:lnSpc>
                <a:spcPct val="90000"/>
              </a:lnSpc>
            </a:pPr>
            <a:r>
              <a:rPr lang="en-US" dirty="0" smtClean="0">
                <a:solidFill>
                  <a:schemeClr val="bg1"/>
                </a:solidFill>
              </a:rPr>
              <a:t>  App</a:t>
            </a:r>
          </a:p>
          <a:p>
            <a:pPr>
              <a:lnSpc>
                <a:spcPct val="90000"/>
              </a:lnSpc>
            </a:pPr>
            <a:r>
              <a:rPr lang="en-US" dirty="0" smtClean="0">
                <a:solidFill>
                  <a:schemeClr val="bg1"/>
                </a:solidFill>
              </a:rPr>
              <a:t>  </a:t>
            </a:r>
            <a:endParaRPr lang="en-US" dirty="0" smtClean="0">
              <a:solidFill>
                <a:schemeClr val="bg1"/>
              </a:solidFill>
            </a:endParaRPr>
          </a:p>
        </p:txBody>
      </p:sp>
      <p:sp>
        <p:nvSpPr>
          <p:cNvPr id="2" name="Title 1"/>
          <p:cNvSpPr>
            <a:spLocks noGrp="1"/>
          </p:cNvSpPr>
          <p:nvPr>
            <p:ph type="title"/>
          </p:nvPr>
        </p:nvSpPr>
        <p:spPr/>
        <p:txBody>
          <a:bodyPr/>
          <a:lstStyle/>
          <a:p>
            <a:r>
              <a:rPr lang="en-US" dirty="0" smtClean="0"/>
              <a:t>Oracle Device Model and W3C Thing Description Interworking</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10</a:t>
            </a:fld>
            <a:endParaRPr lang="uk-UA" dirty="0">
              <a:solidFill>
                <a:srgbClr val="5F5F5F"/>
              </a:solidFill>
            </a:endParaRPr>
          </a:p>
        </p:txBody>
      </p:sp>
      <p:sp>
        <p:nvSpPr>
          <p:cNvPr id="6" name="Rounded Rectangle 5"/>
          <p:cNvSpPr/>
          <p:nvPr/>
        </p:nvSpPr>
        <p:spPr bwMode="gray">
          <a:xfrm>
            <a:off x="7771408" y="1524001"/>
            <a:ext cx="3888640"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11" name="Snip Single Corner Rectangle 10"/>
          <p:cNvSpPr/>
          <p:nvPr/>
        </p:nvSpPr>
        <p:spPr bwMode="gray">
          <a:xfrm>
            <a:off x="8005507" y="2250333"/>
            <a:ext cx="1643746" cy="924985"/>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Common</a:t>
            </a:r>
          </a:p>
          <a:p>
            <a:pPr algn="ctr">
              <a:lnSpc>
                <a:spcPct val="90000"/>
              </a:lnSpc>
            </a:pPr>
            <a:r>
              <a:rPr lang="en-US" dirty="0" smtClean="0">
                <a:solidFill>
                  <a:schemeClr val="bg1"/>
                </a:solidFill>
              </a:rPr>
              <a:t>Device</a:t>
            </a:r>
            <a:r>
              <a:rPr lang="en-US" dirty="0">
                <a:solidFill>
                  <a:schemeClr val="bg1"/>
                </a:solidFill>
              </a:rPr>
              <a:t> </a:t>
            </a:r>
            <a:r>
              <a:rPr lang="en-US" dirty="0" smtClean="0">
                <a:solidFill>
                  <a:schemeClr val="bg1"/>
                </a:solidFill>
              </a:rPr>
              <a:t>Model</a:t>
            </a:r>
            <a:endParaRPr lang="en-US" dirty="0" smtClean="0">
              <a:solidFill>
                <a:schemeClr val="bg1"/>
              </a:solidFill>
            </a:endParaRPr>
          </a:p>
        </p:txBody>
      </p:sp>
      <p:cxnSp>
        <p:nvCxnSpPr>
          <p:cNvPr id="14" name="Straight Arrow Connector 13"/>
          <p:cNvCxnSpPr>
            <a:stCxn id="11" idx="2"/>
            <a:endCxn id="29" idx="3"/>
          </p:cNvCxnSpPr>
          <p:nvPr/>
        </p:nvCxnSpPr>
        <p:spPr>
          <a:xfrm flipH="1">
            <a:off x="7352082" y="2712826"/>
            <a:ext cx="653425" cy="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Snip Single Corner Rectangle 16"/>
          <p:cNvSpPr/>
          <p:nvPr/>
        </p:nvSpPr>
        <p:spPr bwMode="gray">
          <a:xfrm>
            <a:off x="2658863"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Sim1</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18" name="Snip Single Corner Rectangle 17"/>
          <p:cNvSpPr/>
          <p:nvPr/>
        </p:nvSpPr>
        <p:spPr bwMode="gray">
          <a:xfrm>
            <a:off x="2658863" y="4451236"/>
            <a:ext cx="648768" cy="745510"/>
          </a:xfrm>
          <a:prstGeom prst="snip1Rect">
            <a:avLst/>
          </a:prstGeom>
          <a:solidFill>
            <a:schemeClr val="accent5">
              <a:lumMod val="75000"/>
            </a:schemeClr>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400" dirty="0" err="1" smtClean="0">
                <a:solidFill>
                  <a:schemeClr val="bg1"/>
                </a:solidFill>
              </a:rPr>
              <a:t>WoT</a:t>
            </a:r>
            <a:r>
              <a:rPr lang="en-US" sz="1400" dirty="0" smtClean="0">
                <a:solidFill>
                  <a:schemeClr val="bg1"/>
                </a:solidFill>
              </a:rPr>
              <a:t> </a:t>
            </a:r>
            <a:r>
              <a:rPr lang="en-US" sz="1400" dirty="0" err="1" smtClean="0">
                <a:solidFill>
                  <a:schemeClr val="bg1"/>
                </a:solidFill>
              </a:rPr>
              <a:t>Dev</a:t>
            </a:r>
            <a:endParaRPr lang="en-US" sz="1400" dirty="0" smtClean="0">
              <a:solidFill>
                <a:schemeClr val="bg1"/>
              </a:solidFill>
            </a:endParaRPr>
          </a:p>
          <a:p>
            <a:pPr algn="ctr">
              <a:lnSpc>
                <a:spcPct val="90000"/>
              </a:lnSpc>
            </a:pPr>
            <a:r>
              <a:rPr lang="en-US" sz="1400" dirty="0" smtClean="0">
                <a:solidFill>
                  <a:schemeClr val="bg1"/>
                </a:solidFill>
              </a:rPr>
              <a:t>TD</a:t>
            </a:r>
            <a:endParaRPr lang="en-US" sz="1400" dirty="0" smtClean="0">
              <a:solidFill>
                <a:schemeClr val="bg1"/>
              </a:solidFill>
            </a:endParaRPr>
          </a:p>
        </p:txBody>
      </p:sp>
      <p:sp>
        <p:nvSpPr>
          <p:cNvPr id="22" name="Rectangle 21"/>
          <p:cNvSpPr/>
          <p:nvPr/>
        </p:nvSpPr>
        <p:spPr bwMode="gray">
          <a:xfrm>
            <a:off x="10007587" y="1777105"/>
            <a:ext cx="1360010"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Sim1</a:t>
            </a:r>
            <a:endParaRPr lang="en-US" dirty="0" smtClean="0">
              <a:solidFill>
                <a:schemeClr val="bg1"/>
              </a:solidFill>
            </a:endParaRPr>
          </a:p>
        </p:txBody>
      </p:sp>
      <p:sp>
        <p:nvSpPr>
          <p:cNvPr id="26" name="Rectangle 25"/>
          <p:cNvSpPr/>
          <p:nvPr/>
        </p:nvSpPr>
        <p:spPr bwMode="gray">
          <a:xfrm>
            <a:off x="10007587" y="2781856"/>
            <a:ext cx="1360011"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Sim2</a:t>
            </a:r>
            <a:endParaRPr lang="en-US" dirty="0" smtClean="0">
              <a:solidFill>
                <a:schemeClr val="bg1"/>
              </a:solidFill>
            </a:endParaRPr>
          </a:p>
        </p:txBody>
      </p:sp>
      <p:sp>
        <p:nvSpPr>
          <p:cNvPr id="27" name="Rectangle 26"/>
          <p:cNvSpPr/>
          <p:nvPr/>
        </p:nvSpPr>
        <p:spPr bwMode="gray">
          <a:xfrm>
            <a:off x="10007587" y="3907559"/>
            <a:ext cx="1360010" cy="759315"/>
          </a:xfrm>
          <a:prstGeom prst="rect">
            <a:avLst/>
          </a:prstGeom>
          <a:solidFill>
            <a:srgbClr val="FF00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Simulator</a:t>
            </a:r>
            <a:endParaRPr lang="en-US" dirty="0" smtClean="0">
              <a:solidFill>
                <a:schemeClr val="bg1"/>
              </a:solidFill>
            </a:endParaRPr>
          </a:p>
        </p:txBody>
      </p:sp>
      <p:sp>
        <p:nvSpPr>
          <p:cNvPr id="29" name="Rounded Rectangle 28"/>
          <p:cNvSpPr/>
          <p:nvPr/>
        </p:nvSpPr>
        <p:spPr bwMode="gray">
          <a:xfrm>
            <a:off x="4513766" y="2089649"/>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DM2TD converter</a:t>
            </a:r>
            <a:endParaRPr lang="en-US" sz="2400" dirty="0" smtClean="0">
              <a:solidFill>
                <a:schemeClr val="bg1"/>
              </a:solidFill>
            </a:endParaRPr>
          </a:p>
        </p:txBody>
      </p:sp>
      <p:sp>
        <p:nvSpPr>
          <p:cNvPr id="30" name="Snip Single Corner Rectangle 29"/>
          <p:cNvSpPr/>
          <p:nvPr/>
        </p:nvSpPr>
        <p:spPr bwMode="gray">
          <a:xfrm>
            <a:off x="1872060"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Sim2</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32" name="Rounded Rectangle 31"/>
          <p:cNvSpPr/>
          <p:nvPr/>
        </p:nvSpPr>
        <p:spPr bwMode="gray">
          <a:xfrm>
            <a:off x="4513766" y="4944062"/>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TD2DM converter</a:t>
            </a:r>
            <a:endParaRPr lang="en-US" sz="2400" dirty="0" smtClean="0">
              <a:solidFill>
                <a:schemeClr val="bg1"/>
              </a:solidFill>
            </a:endParaRPr>
          </a:p>
        </p:txBody>
      </p:sp>
      <p:sp>
        <p:nvSpPr>
          <p:cNvPr id="37" name="Rectangle 36"/>
          <p:cNvSpPr/>
          <p:nvPr/>
        </p:nvSpPr>
        <p:spPr bwMode="gray">
          <a:xfrm>
            <a:off x="10007586" y="4944062"/>
            <a:ext cx="1360011" cy="759315"/>
          </a:xfrm>
          <a:prstGeom prst="rect">
            <a:avLst/>
          </a:prstGeom>
          <a:solidFill>
            <a:srgbClr val="7C1D31"/>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Digital Twin</a:t>
            </a:r>
            <a:endParaRPr lang="en-US" dirty="0" smtClean="0">
              <a:solidFill>
                <a:schemeClr val="bg1"/>
              </a:solidFill>
            </a:endParaRPr>
          </a:p>
        </p:txBody>
      </p:sp>
      <p:cxnSp>
        <p:nvCxnSpPr>
          <p:cNvPr id="38" name="Straight Arrow Connector 37"/>
          <p:cNvCxnSpPr/>
          <p:nvPr/>
        </p:nvCxnSpPr>
        <p:spPr>
          <a:xfrm flipH="1">
            <a:off x="9649253" y="2250333"/>
            <a:ext cx="358333" cy="524617"/>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11" idx="0"/>
          </p:cNvCxnSpPr>
          <p:nvPr/>
        </p:nvCxnSpPr>
        <p:spPr>
          <a:xfrm flipH="1" flipV="1">
            <a:off x="9649253" y="2712826"/>
            <a:ext cx="358333" cy="462492"/>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endCxn id="28" idx="0"/>
          </p:cNvCxnSpPr>
          <p:nvPr/>
        </p:nvCxnSpPr>
        <p:spPr>
          <a:xfrm flipH="1">
            <a:off x="9649253" y="4304624"/>
            <a:ext cx="358334" cy="491755"/>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37" idx="1"/>
            <a:endCxn id="28" idx="0"/>
          </p:cNvCxnSpPr>
          <p:nvPr/>
        </p:nvCxnSpPr>
        <p:spPr>
          <a:xfrm flipH="1" flipV="1">
            <a:off x="9649253" y="4796379"/>
            <a:ext cx="358333" cy="527341"/>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29" idx="1"/>
            <a:endCxn id="17" idx="0"/>
          </p:cNvCxnSpPr>
          <p:nvPr/>
        </p:nvCxnSpPr>
        <p:spPr>
          <a:xfrm flipH="1" flipV="1">
            <a:off x="3307631" y="2250333"/>
            <a:ext cx="1206135" cy="462493"/>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3381875" y="2720264"/>
            <a:ext cx="1131891" cy="455054"/>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18" idx="0"/>
            <a:endCxn id="32" idx="1"/>
          </p:cNvCxnSpPr>
          <p:nvPr/>
        </p:nvCxnSpPr>
        <p:spPr>
          <a:xfrm>
            <a:off x="3307631" y="4823991"/>
            <a:ext cx="1206135" cy="743248"/>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32" idx="3"/>
            <a:endCxn id="28" idx="2"/>
          </p:cNvCxnSpPr>
          <p:nvPr/>
        </p:nvCxnSpPr>
        <p:spPr>
          <a:xfrm flipV="1">
            <a:off x="7352082" y="4796379"/>
            <a:ext cx="653425" cy="77086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8251549" y="5627714"/>
            <a:ext cx="1752491" cy="536947"/>
          </a:xfrm>
          <a:prstGeom prst="rect">
            <a:avLst/>
          </a:prstGeom>
          <a:noFill/>
        </p:spPr>
        <p:txBody>
          <a:bodyPr wrap="square" lIns="0" tIns="0" rIns="0" bIns="0" rtlCol="0">
            <a:noAutofit/>
          </a:bodyPr>
          <a:lstStyle/>
          <a:p>
            <a:pPr>
              <a:lnSpc>
                <a:spcPct val="90000"/>
              </a:lnSpc>
            </a:pPr>
            <a:r>
              <a:rPr lang="en-US" dirty="0" smtClean="0"/>
              <a:t>Oracle IOT</a:t>
            </a:r>
          </a:p>
          <a:p>
            <a:pPr>
              <a:lnSpc>
                <a:spcPct val="90000"/>
              </a:lnSpc>
            </a:pPr>
            <a:r>
              <a:rPr lang="en-US" dirty="0" smtClean="0"/>
              <a:t>Cloud Service</a:t>
            </a:r>
            <a:endParaRPr lang="en-US" dirty="0" smtClean="0"/>
          </a:p>
        </p:txBody>
      </p:sp>
      <p:sp>
        <p:nvSpPr>
          <p:cNvPr id="67" name="TextBox 66"/>
          <p:cNvSpPr txBox="1"/>
          <p:nvPr/>
        </p:nvSpPr>
        <p:spPr>
          <a:xfrm>
            <a:off x="1615017" y="5786679"/>
            <a:ext cx="1421767" cy="382272"/>
          </a:xfrm>
          <a:prstGeom prst="rect">
            <a:avLst/>
          </a:prstGeom>
          <a:noFill/>
        </p:spPr>
        <p:txBody>
          <a:bodyPr wrap="square" lIns="0" tIns="0" rIns="0" bIns="0" rtlCol="0">
            <a:noAutofit/>
          </a:bodyPr>
          <a:lstStyle/>
          <a:p>
            <a:pPr>
              <a:lnSpc>
                <a:spcPct val="90000"/>
              </a:lnSpc>
            </a:pPr>
            <a:r>
              <a:rPr lang="en-US" dirty="0" smtClean="0"/>
              <a:t>Web of Things</a:t>
            </a:r>
            <a:endParaRPr lang="en-US" dirty="0" smtClean="0"/>
          </a:p>
        </p:txBody>
      </p:sp>
      <p:cxnSp>
        <p:nvCxnSpPr>
          <p:cNvPr id="75" name="Straight Arrow Connector 74"/>
          <p:cNvCxnSpPr>
            <a:stCxn id="28" idx="2"/>
          </p:cNvCxnSpPr>
          <p:nvPr/>
        </p:nvCxnSpPr>
        <p:spPr>
          <a:xfrm flipH="1" flipV="1">
            <a:off x="7352082" y="2720264"/>
            <a:ext cx="653425" cy="2076115"/>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78" name="Snip Single Corner Rectangle 77"/>
          <p:cNvSpPr/>
          <p:nvPr/>
        </p:nvSpPr>
        <p:spPr bwMode="gray">
          <a:xfrm>
            <a:off x="1872060" y="2802563"/>
            <a:ext cx="648768" cy="745510"/>
          </a:xfrm>
          <a:prstGeom prst="snip1Rect">
            <a:avLst/>
          </a:prstGeom>
          <a:solidFill>
            <a:srgbClr val="FF00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200" dirty="0" err="1" smtClean="0">
                <a:solidFill>
                  <a:schemeClr val="bg1"/>
                </a:solidFill>
              </a:rPr>
              <a:t>WoT</a:t>
            </a:r>
            <a:r>
              <a:rPr lang="en-US" sz="1200" dirty="0" smtClean="0">
                <a:solidFill>
                  <a:schemeClr val="bg1"/>
                </a:solidFill>
              </a:rPr>
              <a:t> </a:t>
            </a:r>
            <a:r>
              <a:rPr lang="en-US" sz="1200" dirty="0" err="1" smtClean="0">
                <a:solidFill>
                  <a:schemeClr val="bg1"/>
                </a:solidFill>
              </a:rPr>
              <a:t>Dev</a:t>
            </a:r>
            <a:r>
              <a:rPr lang="en-US" sz="1200" dirty="0" smtClean="0">
                <a:solidFill>
                  <a:schemeClr val="bg1"/>
                </a:solidFill>
              </a:rPr>
              <a:t> </a:t>
            </a:r>
            <a:r>
              <a:rPr lang="en-US" sz="1200" dirty="0" err="1" smtClean="0">
                <a:solidFill>
                  <a:schemeClr val="bg1"/>
                </a:solidFill>
              </a:rPr>
              <a:t>Sim</a:t>
            </a:r>
            <a:endParaRPr lang="en-US" sz="1200" dirty="0" smtClean="0">
              <a:solidFill>
                <a:schemeClr val="bg1"/>
              </a:solidFill>
            </a:endParaRPr>
          </a:p>
          <a:p>
            <a:pPr algn="ctr">
              <a:lnSpc>
                <a:spcPct val="90000"/>
              </a:lnSpc>
            </a:pPr>
            <a:r>
              <a:rPr lang="en-US" sz="1200" dirty="0" smtClean="0">
                <a:solidFill>
                  <a:schemeClr val="bg1"/>
                </a:solidFill>
              </a:rPr>
              <a:t>TD</a:t>
            </a:r>
            <a:endParaRPr lang="en-US" sz="1200" dirty="0" smtClean="0">
              <a:solidFill>
                <a:schemeClr val="bg1"/>
              </a:solidFill>
            </a:endParaRPr>
          </a:p>
        </p:txBody>
      </p:sp>
      <p:sp>
        <p:nvSpPr>
          <p:cNvPr id="33" name="Rounded Rectangle 32"/>
          <p:cNvSpPr/>
          <p:nvPr/>
        </p:nvSpPr>
        <p:spPr bwMode="gray">
          <a:xfrm>
            <a:off x="4513766" y="3541171"/>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err="1" smtClean="0">
                <a:solidFill>
                  <a:schemeClr val="bg1"/>
                </a:solidFill>
              </a:rPr>
              <a:t>NodeWoT</a:t>
            </a:r>
            <a:endParaRPr lang="en-US" sz="2400" dirty="0" smtClean="0">
              <a:solidFill>
                <a:schemeClr val="bg1"/>
              </a:solidFill>
            </a:endParaRPr>
          </a:p>
          <a:p>
            <a:pPr algn="ctr">
              <a:lnSpc>
                <a:spcPct val="90000"/>
              </a:lnSpc>
            </a:pPr>
            <a:r>
              <a:rPr lang="en-US" sz="2400" dirty="0" smtClean="0">
                <a:solidFill>
                  <a:schemeClr val="bg1"/>
                </a:solidFill>
              </a:rPr>
              <a:t>Bridge/Gateway</a:t>
            </a:r>
            <a:endParaRPr lang="en-US" sz="2400" dirty="0" smtClean="0">
              <a:solidFill>
                <a:schemeClr val="bg1"/>
              </a:solidFill>
            </a:endParaRPr>
          </a:p>
        </p:txBody>
      </p:sp>
      <p:sp>
        <p:nvSpPr>
          <p:cNvPr id="35" name="Snip Single Corner Rectangle 34"/>
          <p:cNvSpPr/>
          <p:nvPr/>
        </p:nvSpPr>
        <p:spPr bwMode="gray">
          <a:xfrm>
            <a:off x="2686472" y="2802563"/>
            <a:ext cx="648768" cy="745510"/>
          </a:xfrm>
          <a:prstGeom prst="snip1Rect">
            <a:avLst/>
          </a:prstGeom>
          <a:solidFill>
            <a:srgbClr val="7C1D31"/>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200" dirty="0" err="1" smtClean="0">
                <a:solidFill>
                  <a:schemeClr val="bg1"/>
                </a:solidFill>
              </a:rPr>
              <a:t>WoT</a:t>
            </a:r>
            <a:r>
              <a:rPr lang="en-US" sz="1200" dirty="0" smtClean="0">
                <a:solidFill>
                  <a:schemeClr val="bg1"/>
                </a:solidFill>
              </a:rPr>
              <a:t> </a:t>
            </a:r>
            <a:r>
              <a:rPr lang="en-US" sz="1200" dirty="0" err="1" smtClean="0">
                <a:solidFill>
                  <a:schemeClr val="bg1"/>
                </a:solidFill>
              </a:rPr>
              <a:t>Dev</a:t>
            </a:r>
            <a:r>
              <a:rPr lang="en-US" sz="1200" dirty="0" smtClean="0">
                <a:solidFill>
                  <a:schemeClr val="bg1"/>
                </a:solidFill>
              </a:rPr>
              <a:t> Twin</a:t>
            </a:r>
          </a:p>
          <a:p>
            <a:pPr algn="ctr">
              <a:lnSpc>
                <a:spcPct val="90000"/>
              </a:lnSpc>
            </a:pPr>
            <a:r>
              <a:rPr lang="en-US" sz="1200" dirty="0" smtClean="0">
                <a:solidFill>
                  <a:schemeClr val="bg1"/>
                </a:solidFill>
              </a:rPr>
              <a:t>TD</a:t>
            </a:r>
            <a:endParaRPr lang="en-US" sz="1200" dirty="0" smtClean="0">
              <a:solidFill>
                <a:schemeClr val="bg1"/>
              </a:solidFill>
            </a:endParaRPr>
          </a:p>
        </p:txBody>
      </p:sp>
      <p:cxnSp>
        <p:nvCxnSpPr>
          <p:cNvPr id="36" name="Straight Arrow Connector 35"/>
          <p:cNvCxnSpPr>
            <a:stCxn id="33" idx="1"/>
            <a:endCxn id="35" idx="0"/>
          </p:cNvCxnSpPr>
          <p:nvPr/>
        </p:nvCxnSpPr>
        <p:spPr>
          <a:xfrm flipH="1" flipV="1">
            <a:off x="3335240" y="3175318"/>
            <a:ext cx="1178526" cy="989030"/>
          </a:xfrm>
          <a:prstGeom prst="straightConnector1">
            <a:avLst/>
          </a:prstGeom>
          <a:ln w="57150" cmpd="sng">
            <a:solidFill>
              <a:schemeClr val="accent1">
                <a:lumMod val="75000"/>
              </a:schemeClr>
            </a:solidFill>
            <a:prstDash val="sysDash"/>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37" idx="1"/>
            <a:endCxn id="33" idx="3"/>
          </p:cNvCxnSpPr>
          <p:nvPr/>
        </p:nvCxnSpPr>
        <p:spPr>
          <a:xfrm flipH="1" flipV="1">
            <a:off x="7352082" y="4164348"/>
            <a:ext cx="2655504" cy="1159372"/>
          </a:xfrm>
          <a:prstGeom prst="straightConnector1">
            <a:avLst/>
          </a:prstGeom>
          <a:ln w="57150" cmpd="sng">
            <a:solidFill>
              <a:schemeClr val="accent1">
                <a:lumMod val="75000"/>
              </a:schemeClr>
            </a:solidFill>
            <a:prstDash val="sysDash"/>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Snip Single Corner Rectangle 27"/>
          <p:cNvSpPr/>
          <p:nvPr/>
        </p:nvSpPr>
        <p:spPr bwMode="gray">
          <a:xfrm>
            <a:off x="8005507" y="4304624"/>
            <a:ext cx="1643746" cy="983510"/>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Device Model</a:t>
            </a:r>
          </a:p>
        </p:txBody>
      </p:sp>
    </p:spTree>
    <p:extLst>
      <p:ext uri="{BB962C8B-B14F-4D97-AF65-F5344CB8AC3E}">
        <p14:creationId xmlns:p14="http://schemas.microsoft.com/office/powerpoint/2010/main" val="2855615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4300" dirty="0" smtClean="0"/>
              <a:t>Asset </a:t>
            </a:r>
            <a:r>
              <a:rPr lang="en-US" sz="4300" dirty="0"/>
              <a:t>Monitoring of </a:t>
            </a:r>
            <a:r>
              <a:rPr lang="en-US" sz="4300" dirty="0" err="1"/>
              <a:t>plugfest</a:t>
            </a:r>
            <a:r>
              <a:rPr lang="en-US" sz="4300" dirty="0"/>
              <a:t> </a:t>
            </a:r>
            <a:r>
              <a:rPr lang="en-US" sz="4300" dirty="0" smtClean="0"/>
              <a:t>devices</a:t>
            </a:r>
            <a:endParaRPr lang="en-US" sz="4300" dirty="0"/>
          </a:p>
        </p:txBody>
      </p:sp>
      <p:sp>
        <p:nvSpPr>
          <p:cNvPr id="3" name="Content Placeholder 2"/>
          <p:cNvSpPr>
            <a:spLocks noGrp="1"/>
          </p:cNvSpPr>
          <p:nvPr>
            <p:ph idx="1"/>
          </p:nvPr>
        </p:nvSpPr>
        <p:spPr/>
        <p:txBody>
          <a:bodyPr>
            <a:normAutofit/>
          </a:bodyPr>
          <a:lstStyle/>
          <a:p>
            <a:r>
              <a:rPr lang="en-US" dirty="0" err="1" smtClean="0"/>
              <a:t>WoT</a:t>
            </a:r>
            <a:r>
              <a:rPr lang="en-US" dirty="0" smtClean="0"/>
              <a:t> members use various different </a:t>
            </a:r>
            <a:r>
              <a:rPr lang="en-US" dirty="0" smtClean="0"/>
              <a:t>devices during </a:t>
            </a:r>
            <a:r>
              <a:rPr lang="en-US" dirty="0" smtClean="0"/>
              <a:t>the plug </a:t>
            </a:r>
            <a:r>
              <a:rPr lang="en-US" dirty="0" smtClean="0"/>
              <a:t>fests</a:t>
            </a:r>
          </a:p>
          <a:p>
            <a:r>
              <a:rPr lang="en-US" dirty="0" smtClean="0"/>
              <a:t>Device models </a:t>
            </a:r>
            <a:r>
              <a:rPr lang="en-US" dirty="0" smtClean="0"/>
              <a:t>were generated </a:t>
            </a:r>
            <a:r>
              <a:rPr lang="en-US" dirty="0" smtClean="0"/>
              <a:t>using </a:t>
            </a:r>
            <a:r>
              <a:rPr lang="en-US" dirty="0" smtClean="0"/>
              <a:t>the td2dm converter </a:t>
            </a:r>
            <a:endParaRPr lang="en-US" dirty="0" smtClean="0"/>
          </a:p>
          <a:p>
            <a:r>
              <a:rPr lang="en-US" dirty="0" smtClean="0"/>
              <a:t>they were </a:t>
            </a:r>
            <a:r>
              <a:rPr lang="en-US" dirty="0" smtClean="0"/>
              <a:t>imported into the Oracle </a:t>
            </a:r>
            <a:r>
              <a:rPr lang="en-US" dirty="0" err="1" smtClean="0"/>
              <a:t>IoT</a:t>
            </a:r>
            <a:r>
              <a:rPr lang="en-US" dirty="0" smtClean="0"/>
              <a:t> Cloud service</a:t>
            </a:r>
          </a:p>
          <a:p>
            <a:r>
              <a:rPr lang="en-US" dirty="0" smtClean="0"/>
              <a:t>Simulators were </a:t>
            </a:r>
            <a:r>
              <a:rPr lang="en-US" dirty="0" smtClean="0"/>
              <a:t>created for these </a:t>
            </a:r>
            <a:r>
              <a:rPr lang="en-US" dirty="0" smtClean="0"/>
              <a:t>devices</a:t>
            </a:r>
          </a:p>
          <a:p>
            <a:r>
              <a:rPr lang="en-US" dirty="0" smtClean="0"/>
              <a:t>Thing descriptions for these Simulators were generated using the dm2td converter</a:t>
            </a:r>
            <a:endParaRPr lang="en-US" dirty="0" smtClean="0"/>
          </a:p>
          <a:p>
            <a:endParaRPr lang="en-US" dirty="0" smtClean="0"/>
          </a:p>
        </p:txBody>
      </p:sp>
    </p:spTree>
    <p:extLst>
      <p:ext uri="{BB962C8B-B14F-4D97-AF65-F5344CB8AC3E}">
        <p14:creationId xmlns:p14="http://schemas.microsoft.com/office/powerpoint/2010/main" val="312591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Digital Twin Simulators</a:t>
            </a:r>
            <a:endParaRPr lang="en-US" dirty="0"/>
          </a:p>
        </p:txBody>
      </p:sp>
      <p:pic>
        <p:nvPicPr>
          <p:cNvPr id="6" name="Content Placeholder 5" descr="Screen Shot 2019-01-30 at 07.42.20.png"/>
          <p:cNvPicPr>
            <a:picLocks noGrp="1" noChangeAspect="1"/>
          </p:cNvPicPr>
          <p:nvPr>
            <p:ph idx="1"/>
          </p:nvPr>
        </p:nvPicPr>
        <p:blipFill>
          <a:blip r:embed="rId2">
            <a:extLst>
              <a:ext uri="{28A0092B-C50C-407E-A947-70E740481C1C}">
                <a14:useLocalDpi xmlns:a14="http://schemas.microsoft.com/office/drawing/2010/main" val="0"/>
              </a:ext>
            </a:extLst>
          </a:blip>
          <a:srcRect l="-18759" r="-18759"/>
          <a:stretch>
            <a:fillRect/>
          </a:stretch>
        </p:blipFill>
        <p:spPr/>
      </p:pic>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12</a:t>
            </a:fld>
            <a:endParaRPr lang="uk-UA" dirty="0">
              <a:solidFill>
                <a:srgbClr val="5F5F5F"/>
              </a:solidFill>
            </a:endParaRPr>
          </a:p>
        </p:txBody>
      </p:sp>
    </p:spTree>
    <p:extLst>
      <p:ext uri="{BB962C8B-B14F-4D97-AF65-F5344CB8AC3E}">
        <p14:creationId xmlns:p14="http://schemas.microsoft.com/office/powerpoint/2010/main" val="1373733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HVAC Simulator</a:t>
            </a:r>
            <a:endParaRPr lang="en-US" dirty="0"/>
          </a:p>
        </p:txBody>
      </p:sp>
      <p:pic>
        <p:nvPicPr>
          <p:cNvPr id="6" name="Content Placeholder 5" descr="HVAC.png"/>
          <p:cNvPicPr>
            <a:picLocks noGrp="1" noChangeAspect="1"/>
          </p:cNvPicPr>
          <p:nvPr>
            <p:ph idx="1"/>
          </p:nvPr>
        </p:nvPicPr>
        <p:blipFill>
          <a:blip r:embed="rId2">
            <a:extLst>
              <a:ext uri="{28A0092B-C50C-407E-A947-70E740481C1C}">
                <a14:useLocalDpi xmlns:a14="http://schemas.microsoft.com/office/drawing/2010/main" val="0"/>
              </a:ext>
            </a:extLst>
          </a:blip>
          <a:srcRect l="-17192" r="-17192"/>
          <a:stretch>
            <a:fillRect/>
          </a:stretch>
        </p:blipFill>
        <p:spPr/>
      </p:pic>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13</a:t>
            </a:fld>
            <a:endParaRPr lang="uk-UA" dirty="0">
              <a:solidFill>
                <a:srgbClr val="5F5F5F"/>
              </a:solidFill>
            </a:endParaRPr>
          </a:p>
        </p:txBody>
      </p:sp>
    </p:spTree>
    <p:extLst>
      <p:ext uri="{BB962C8B-B14F-4D97-AF65-F5344CB8AC3E}">
        <p14:creationId xmlns:p14="http://schemas.microsoft.com/office/powerpoint/2010/main" val="3875451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Connected Car Simulator</a:t>
            </a:r>
            <a:endParaRPr lang="en-US" dirty="0"/>
          </a:p>
        </p:txBody>
      </p:sp>
      <p:pic>
        <p:nvPicPr>
          <p:cNvPr id="6" name="Content Placeholder 5" descr="ConnectedCar.png"/>
          <p:cNvPicPr>
            <a:picLocks noGrp="1" noChangeAspect="1"/>
          </p:cNvPicPr>
          <p:nvPr>
            <p:ph idx="1"/>
          </p:nvPr>
        </p:nvPicPr>
        <p:blipFill>
          <a:blip r:embed="rId2">
            <a:extLst>
              <a:ext uri="{28A0092B-C50C-407E-A947-70E740481C1C}">
                <a14:useLocalDpi xmlns:a14="http://schemas.microsoft.com/office/drawing/2010/main" val="0"/>
              </a:ext>
            </a:extLst>
          </a:blip>
          <a:srcRect l="-14135" r="-14135"/>
          <a:stretch>
            <a:fillRect/>
          </a:stretch>
        </p:blipFill>
        <p:spPr/>
      </p:pic>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14</a:t>
            </a:fld>
            <a:endParaRPr lang="uk-UA" dirty="0">
              <a:solidFill>
                <a:srgbClr val="5F5F5F"/>
              </a:solidFill>
            </a:endParaRPr>
          </a:p>
        </p:txBody>
      </p:sp>
    </p:spTree>
    <p:extLst>
      <p:ext uri="{BB962C8B-B14F-4D97-AF65-F5344CB8AC3E}">
        <p14:creationId xmlns:p14="http://schemas.microsoft.com/office/powerpoint/2010/main" val="2319770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Sensor Simulator (KETI)</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15</a:t>
            </a:fld>
            <a:endParaRPr lang="uk-UA" dirty="0">
              <a:solidFill>
                <a:srgbClr val="5F5F5F"/>
              </a:solidFill>
            </a:endParaRPr>
          </a:p>
        </p:txBody>
      </p:sp>
      <p:pic>
        <p:nvPicPr>
          <p:cNvPr id="10" name="Content Placeholder 9" descr="Screen Shot 2019-01-30 at 06.20.33.png"/>
          <p:cNvPicPr>
            <a:picLocks noGrp="1" noChangeAspect="1"/>
          </p:cNvPicPr>
          <p:nvPr>
            <p:ph idx="1"/>
          </p:nvPr>
        </p:nvPicPr>
        <p:blipFill>
          <a:blip r:embed="rId2">
            <a:extLst>
              <a:ext uri="{28A0092B-C50C-407E-A947-70E740481C1C}">
                <a14:useLocalDpi xmlns:a14="http://schemas.microsoft.com/office/drawing/2010/main" val="0"/>
              </a:ext>
            </a:extLst>
          </a:blip>
          <a:srcRect l="-18759" r="-18759"/>
          <a:stretch>
            <a:fillRect/>
          </a:stretch>
        </p:blipFill>
        <p:spPr/>
      </p:pic>
    </p:spTree>
    <p:extLst>
      <p:ext uri="{BB962C8B-B14F-4D97-AF65-F5344CB8AC3E}">
        <p14:creationId xmlns:p14="http://schemas.microsoft.com/office/powerpoint/2010/main" val="336633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Festo</a:t>
            </a:r>
            <a:r>
              <a:rPr lang="en-US" dirty="0" smtClean="0"/>
              <a:t> Simulator (Siemens)</a:t>
            </a:r>
            <a:endParaRPr lang="en-US" dirty="0"/>
          </a:p>
        </p:txBody>
      </p:sp>
      <p:pic>
        <p:nvPicPr>
          <p:cNvPr id="6" name="Content Placeholder 5" descr="Festo.png"/>
          <p:cNvPicPr>
            <a:picLocks noGrp="1" noChangeAspect="1"/>
          </p:cNvPicPr>
          <p:nvPr>
            <p:ph idx="1"/>
          </p:nvPr>
        </p:nvPicPr>
        <p:blipFill>
          <a:blip r:embed="rId2">
            <a:extLst>
              <a:ext uri="{28A0092B-C50C-407E-A947-70E740481C1C}">
                <a14:useLocalDpi xmlns:a14="http://schemas.microsoft.com/office/drawing/2010/main" val="0"/>
              </a:ext>
            </a:extLst>
          </a:blip>
          <a:srcRect l="-50852" r="-50852"/>
          <a:stretch>
            <a:fillRect/>
          </a:stretch>
        </p:blipFill>
        <p:spPr/>
      </p:pic>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16</a:t>
            </a:fld>
            <a:endParaRPr lang="uk-UA" dirty="0">
              <a:solidFill>
                <a:srgbClr val="5F5F5F"/>
              </a:solidFill>
            </a:endParaRPr>
          </a:p>
        </p:txBody>
      </p:sp>
    </p:spTree>
    <p:extLst>
      <p:ext uri="{BB962C8B-B14F-4D97-AF65-F5344CB8AC3E}">
        <p14:creationId xmlns:p14="http://schemas.microsoft.com/office/powerpoint/2010/main" val="101542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Hue Group Simulator (Panasonic)</a:t>
            </a:r>
            <a:endParaRPr lang="en-US" dirty="0"/>
          </a:p>
        </p:txBody>
      </p:sp>
      <p:pic>
        <p:nvPicPr>
          <p:cNvPr id="6" name="Content Placeholder 5" descr="Screen Shot 2019-01-30 at 07.39.58.png"/>
          <p:cNvPicPr>
            <a:picLocks noGrp="1" noChangeAspect="1"/>
          </p:cNvPicPr>
          <p:nvPr>
            <p:ph idx="1"/>
          </p:nvPr>
        </p:nvPicPr>
        <p:blipFill>
          <a:blip r:embed="rId2">
            <a:extLst>
              <a:ext uri="{28A0092B-C50C-407E-A947-70E740481C1C}">
                <a14:useLocalDpi xmlns:a14="http://schemas.microsoft.com/office/drawing/2010/main" val="0"/>
              </a:ext>
            </a:extLst>
          </a:blip>
          <a:srcRect l="-18660" r="-18660"/>
          <a:stretch>
            <a:fillRect/>
          </a:stretch>
        </p:blipFill>
        <p:spPr/>
      </p:pic>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17</a:t>
            </a:fld>
            <a:endParaRPr lang="uk-UA" dirty="0">
              <a:solidFill>
                <a:srgbClr val="5F5F5F"/>
              </a:solidFill>
            </a:endParaRPr>
          </a:p>
        </p:txBody>
      </p:sp>
    </p:spTree>
    <p:extLst>
      <p:ext uri="{BB962C8B-B14F-4D97-AF65-F5344CB8AC3E}">
        <p14:creationId xmlns:p14="http://schemas.microsoft.com/office/powerpoint/2010/main" val="3576382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Beacon Light Simulator (Fujitsu)</a:t>
            </a:r>
            <a:endParaRPr lang="en-US" dirty="0"/>
          </a:p>
        </p:txBody>
      </p:sp>
      <p:pic>
        <p:nvPicPr>
          <p:cNvPr id="6" name="Content Placeholder 5" descr="Screen Shot 2019-01-30 at 07.39.01.png"/>
          <p:cNvPicPr>
            <a:picLocks noGrp="1" noChangeAspect="1"/>
          </p:cNvPicPr>
          <p:nvPr>
            <p:ph idx="1"/>
          </p:nvPr>
        </p:nvPicPr>
        <p:blipFill>
          <a:blip r:embed="rId2">
            <a:extLst>
              <a:ext uri="{28A0092B-C50C-407E-A947-70E740481C1C}">
                <a14:useLocalDpi xmlns:a14="http://schemas.microsoft.com/office/drawing/2010/main" val="0"/>
              </a:ext>
            </a:extLst>
          </a:blip>
          <a:srcRect l="-18759" r="-18759"/>
          <a:stretch>
            <a:fillRect/>
          </a:stretch>
        </p:blipFill>
        <p:spPr/>
      </p:pic>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18</a:t>
            </a:fld>
            <a:endParaRPr lang="uk-UA" dirty="0">
              <a:solidFill>
                <a:srgbClr val="5F5F5F"/>
              </a:solidFill>
            </a:endParaRPr>
          </a:p>
        </p:txBody>
      </p:sp>
    </p:spTree>
    <p:extLst>
      <p:ext uri="{BB962C8B-B14F-4D97-AF65-F5344CB8AC3E}">
        <p14:creationId xmlns:p14="http://schemas.microsoft.com/office/powerpoint/2010/main" val="3814678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OCF Simulator (Intel)</a:t>
            </a:r>
            <a:endParaRPr lang="en-US" dirty="0"/>
          </a:p>
        </p:txBody>
      </p:sp>
      <p:pic>
        <p:nvPicPr>
          <p:cNvPr id="6" name="Content Placeholder 5" descr="Screen Shot 2019-01-30 at 07.38.33.png"/>
          <p:cNvPicPr>
            <a:picLocks noGrp="1" noChangeAspect="1"/>
          </p:cNvPicPr>
          <p:nvPr>
            <p:ph idx="1"/>
          </p:nvPr>
        </p:nvPicPr>
        <p:blipFill>
          <a:blip r:embed="rId2">
            <a:extLst>
              <a:ext uri="{28A0092B-C50C-407E-A947-70E740481C1C}">
                <a14:useLocalDpi xmlns:a14="http://schemas.microsoft.com/office/drawing/2010/main" val="0"/>
              </a:ext>
            </a:extLst>
          </a:blip>
          <a:srcRect l="-18759" r="-18759"/>
          <a:stretch>
            <a:fillRect/>
          </a:stretch>
        </p:blipFill>
        <p:spPr/>
      </p:pic>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19</a:t>
            </a:fld>
            <a:endParaRPr lang="uk-UA" dirty="0">
              <a:solidFill>
                <a:srgbClr val="5F5F5F"/>
              </a:solidFill>
            </a:endParaRPr>
          </a:p>
        </p:txBody>
      </p:sp>
    </p:spTree>
    <p:extLst>
      <p:ext uri="{BB962C8B-B14F-4D97-AF65-F5344CB8AC3E}">
        <p14:creationId xmlns:p14="http://schemas.microsoft.com/office/powerpoint/2010/main" val="2211664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7DF376-364A-1747-9E86-7E26AD3D1051}"/>
              </a:ext>
            </a:extLst>
          </p:cNvPr>
          <p:cNvSpPr>
            <a:spLocks noGrp="1"/>
          </p:cNvSpPr>
          <p:nvPr>
            <p:ph type="title"/>
          </p:nvPr>
        </p:nvSpPr>
        <p:spPr/>
        <p:txBody>
          <a:bodyPr/>
          <a:lstStyle/>
          <a:p>
            <a:r>
              <a:rPr lang="de-DE" dirty="0"/>
              <a:t>W3C Web </a:t>
            </a:r>
            <a:r>
              <a:rPr lang="de-DE" dirty="0" err="1"/>
              <a:t>of</a:t>
            </a:r>
            <a:r>
              <a:rPr lang="de-DE" dirty="0"/>
              <a:t> Things</a:t>
            </a:r>
          </a:p>
        </p:txBody>
      </p:sp>
      <p:sp>
        <p:nvSpPr>
          <p:cNvPr id="3" name="Content Placeholder 2">
            <a:extLst>
              <a:ext uri="{FF2B5EF4-FFF2-40B4-BE49-F238E27FC236}">
                <a16:creationId xmlns:a16="http://schemas.microsoft.com/office/drawing/2014/main" xmlns="" id="{25832A7F-B12B-5A41-8B38-7C53F052238C}"/>
              </a:ext>
            </a:extLst>
          </p:cNvPr>
          <p:cNvSpPr>
            <a:spLocks noGrp="1"/>
          </p:cNvSpPr>
          <p:nvPr>
            <p:ph idx="1"/>
          </p:nvPr>
        </p:nvSpPr>
        <p:spPr/>
        <p:txBody>
          <a:bodyPr/>
          <a:lstStyle/>
          <a:p>
            <a:r>
              <a:rPr lang="de-DE" dirty="0"/>
              <a:t>The </a:t>
            </a:r>
            <a:r>
              <a:rPr lang="de-DE" dirty="0" smtClean="0"/>
              <a:t>Web </a:t>
            </a:r>
            <a:r>
              <a:rPr lang="de-DE" dirty="0" err="1"/>
              <a:t>of</a:t>
            </a:r>
            <a:r>
              <a:rPr lang="de-DE" dirty="0"/>
              <a:t> Things </a:t>
            </a:r>
            <a:r>
              <a:rPr lang="de-DE" dirty="0" err="1"/>
              <a:t>standard</a:t>
            </a:r>
            <a:r>
              <a:rPr lang="de-DE" dirty="0"/>
              <a:t> </a:t>
            </a:r>
            <a:r>
              <a:rPr lang="de-DE" dirty="0" err="1"/>
              <a:t>allows</a:t>
            </a:r>
            <a:r>
              <a:rPr lang="de-DE" dirty="0"/>
              <a:t> </a:t>
            </a:r>
            <a:r>
              <a:rPr lang="de-DE" dirty="0" err="1"/>
              <a:t>to</a:t>
            </a:r>
            <a:r>
              <a:rPr lang="de-DE" dirty="0"/>
              <a:t> </a:t>
            </a:r>
            <a:r>
              <a:rPr lang="de-DE" dirty="0" err="1"/>
              <a:t>describe</a:t>
            </a:r>
            <a:r>
              <a:rPr lang="de-DE" dirty="0"/>
              <a:t> </a:t>
            </a:r>
            <a:r>
              <a:rPr lang="de-DE" dirty="0" err="1"/>
              <a:t>devices</a:t>
            </a:r>
            <a:r>
              <a:rPr lang="de-DE" dirty="0"/>
              <a:t> (</a:t>
            </a:r>
            <a:r>
              <a:rPr lang="de-DE" dirty="0" err="1"/>
              <a:t>things</a:t>
            </a:r>
            <a:r>
              <a:rPr lang="de-DE" dirty="0"/>
              <a:t>) in a </a:t>
            </a:r>
            <a:r>
              <a:rPr lang="de-DE" dirty="0" err="1"/>
              <a:t>common</a:t>
            </a:r>
            <a:r>
              <a:rPr lang="de-DE" dirty="0"/>
              <a:t> </a:t>
            </a:r>
            <a:r>
              <a:rPr lang="de-DE" dirty="0" err="1"/>
              <a:t>ways</a:t>
            </a:r>
            <a:r>
              <a:rPr lang="de-DE" dirty="0"/>
              <a:t> </a:t>
            </a:r>
            <a:r>
              <a:rPr lang="de-DE" dirty="0" err="1"/>
              <a:t>across</a:t>
            </a:r>
            <a:r>
              <a:rPr lang="de-DE" dirty="0"/>
              <a:t> </a:t>
            </a:r>
            <a:r>
              <a:rPr lang="de-DE" dirty="0" err="1"/>
              <a:t>device</a:t>
            </a:r>
            <a:r>
              <a:rPr lang="de-DE" dirty="0"/>
              <a:t> </a:t>
            </a:r>
            <a:r>
              <a:rPr lang="de-DE" dirty="0" err="1"/>
              <a:t>manufacturers</a:t>
            </a:r>
            <a:r>
              <a:rPr lang="de-DE" dirty="0"/>
              <a:t> </a:t>
            </a:r>
            <a:r>
              <a:rPr lang="de-DE" dirty="0" err="1"/>
              <a:t>and</a:t>
            </a:r>
            <a:r>
              <a:rPr lang="de-DE" dirty="0"/>
              <a:t> </a:t>
            </a:r>
            <a:r>
              <a:rPr lang="de-DE" dirty="0" err="1"/>
              <a:t>protocols</a:t>
            </a:r>
            <a:r>
              <a:rPr lang="de-DE" dirty="0"/>
              <a:t>. </a:t>
            </a:r>
          </a:p>
          <a:p>
            <a:endParaRPr lang="de-DE" dirty="0" smtClean="0"/>
          </a:p>
          <a:p>
            <a:r>
              <a:rPr lang="de-DE" dirty="0" err="1" smtClean="0"/>
              <a:t>It</a:t>
            </a:r>
            <a:r>
              <a:rPr lang="de-DE" dirty="0" smtClean="0"/>
              <a:t> </a:t>
            </a:r>
            <a:r>
              <a:rPr lang="de-DE" dirty="0" err="1"/>
              <a:t>is</a:t>
            </a:r>
            <a:r>
              <a:rPr lang="de-DE" dirty="0"/>
              <a:t> </a:t>
            </a:r>
            <a:r>
              <a:rPr lang="de-DE" dirty="0" err="1"/>
              <a:t>developed</a:t>
            </a:r>
            <a:r>
              <a:rPr lang="de-DE" dirty="0"/>
              <a:t> in </a:t>
            </a:r>
            <a:r>
              <a:rPr lang="de-DE" dirty="0" err="1"/>
              <a:t>the</a:t>
            </a:r>
            <a:r>
              <a:rPr lang="de-DE" dirty="0"/>
              <a:t> W3C </a:t>
            </a:r>
            <a:r>
              <a:rPr lang="de-DE" dirty="0" err="1"/>
              <a:t>working</a:t>
            </a:r>
            <a:r>
              <a:rPr lang="de-DE" dirty="0"/>
              <a:t> </a:t>
            </a:r>
            <a:r>
              <a:rPr lang="de-DE" dirty="0" err="1"/>
              <a:t>group</a:t>
            </a:r>
            <a:r>
              <a:rPr lang="de-DE" dirty="0"/>
              <a:t> </a:t>
            </a:r>
            <a:r>
              <a:rPr lang="de-DE" dirty="0" err="1"/>
              <a:t>with</a:t>
            </a:r>
            <a:r>
              <a:rPr lang="de-DE" dirty="0"/>
              <a:t> </a:t>
            </a:r>
            <a:r>
              <a:rPr lang="de-DE" dirty="0" err="1"/>
              <a:t>participants</a:t>
            </a:r>
            <a:r>
              <a:rPr lang="de-DE" dirty="0"/>
              <a:t> </a:t>
            </a:r>
            <a:r>
              <a:rPr lang="de-DE" dirty="0" err="1"/>
              <a:t>from</a:t>
            </a:r>
            <a:r>
              <a:rPr lang="de-DE" dirty="0"/>
              <a:t> Siemens, Intel, Panasonic</a:t>
            </a:r>
            <a:r>
              <a:rPr lang="de-DE" dirty="0" smtClean="0"/>
              <a:t>, Hitachi, Fujitsu</a:t>
            </a:r>
            <a:r>
              <a:rPr lang="de-DE" dirty="0"/>
              <a:t> </a:t>
            </a:r>
            <a:r>
              <a:rPr lang="de-DE" dirty="0" err="1" smtClean="0"/>
              <a:t>and</a:t>
            </a:r>
            <a:r>
              <a:rPr lang="de-DE" dirty="0" smtClean="0"/>
              <a:t> </a:t>
            </a:r>
            <a:r>
              <a:rPr lang="de-DE" dirty="0" err="1" smtClean="0"/>
              <a:t>SmartThings</a:t>
            </a:r>
            <a:r>
              <a:rPr lang="de-DE" dirty="0" smtClean="0"/>
              <a:t> </a:t>
            </a:r>
            <a:r>
              <a:rPr lang="de-DE" dirty="0" err="1" smtClean="0"/>
              <a:t>and</a:t>
            </a:r>
            <a:r>
              <a:rPr lang="de-DE" dirty="0" smtClean="0"/>
              <a:t> </a:t>
            </a:r>
            <a:r>
              <a:rPr lang="de-DE" dirty="0" err="1" smtClean="0"/>
              <a:t>others</a:t>
            </a:r>
            <a:r>
              <a:rPr lang="de-DE" dirty="0" smtClean="0"/>
              <a:t>. </a:t>
            </a:r>
            <a:endParaRPr lang="de-DE" dirty="0"/>
          </a:p>
          <a:p>
            <a:endParaRPr lang="de-DE" dirty="0" smtClean="0"/>
          </a:p>
          <a:p>
            <a:r>
              <a:rPr lang="de-DE" dirty="0" smtClean="0"/>
              <a:t>Oracle </a:t>
            </a:r>
            <a:r>
              <a:rPr lang="de-DE" dirty="0" err="1" smtClean="0"/>
              <a:t>focuses</a:t>
            </a:r>
            <a:r>
              <a:rPr lang="de-DE" dirty="0" smtClean="0"/>
              <a:t> on </a:t>
            </a:r>
            <a:r>
              <a:rPr lang="de-DE" dirty="0" err="1" smtClean="0"/>
              <a:t>interoperability</a:t>
            </a:r>
            <a:r>
              <a:rPr lang="de-DE" dirty="0" smtClean="0"/>
              <a:t> </a:t>
            </a:r>
            <a:r>
              <a:rPr lang="de-DE" dirty="0" err="1" smtClean="0"/>
              <a:t>and</a:t>
            </a:r>
            <a:r>
              <a:rPr lang="de-DE" dirty="0" smtClean="0"/>
              <a:t> </a:t>
            </a:r>
            <a:r>
              <a:rPr lang="de-DE" dirty="0" err="1" smtClean="0"/>
              <a:t>mashup</a:t>
            </a:r>
            <a:r>
              <a:rPr lang="de-DE" dirty="0" smtClean="0"/>
              <a:t> </a:t>
            </a:r>
            <a:r>
              <a:rPr lang="de-DE" dirty="0" err="1" smtClean="0"/>
              <a:t>scenarios</a:t>
            </a:r>
            <a:r>
              <a:rPr lang="de-DE" dirty="0" smtClean="0"/>
              <a:t> </a:t>
            </a:r>
            <a:r>
              <a:rPr lang="de-DE" dirty="0" err="1" smtClean="0"/>
              <a:t>of</a:t>
            </a:r>
            <a:r>
              <a:rPr lang="de-DE" dirty="0" smtClean="0"/>
              <a:t> </a:t>
            </a:r>
            <a:r>
              <a:rPr lang="de-DE" dirty="0" err="1" smtClean="0"/>
              <a:t>Oracle‘s</a:t>
            </a:r>
            <a:r>
              <a:rPr lang="de-DE" dirty="0" smtClean="0"/>
              <a:t> </a:t>
            </a:r>
            <a:r>
              <a:rPr lang="de-DE" dirty="0" err="1" smtClean="0"/>
              <a:t>IoT</a:t>
            </a:r>
            <a:r>
              <a:rPr lang="de-DE" dirty="0" smtClean="0"/>
              <a:t> </a:t>
            </a:r>
            <a:r>
              <a:rPr lang="de-DE" dirty="0" err="1" smtClean="0"/>
              <a:t>Cloud</a:t>
            </a:r>
            <a:r>
              <a:rPr lang="de-DE" dirty="0" smtClean="0"/>
              <a:t> Service </a:t>
            </a:r>
            <a:r>
              <a:rPr lang="de-DE" dirty="0" err="1" smtClean="0"/>
              <a:t>and</a:t>
            </a:r>
            <a:r>
              <a:rPr lang="de-DE" dirty="0" smtClean="0"/>
              <a:t> </a:t>
            </a:r>
            <a:r>
              <a:rPr lang="de-DE" dirty="0" err="1" smtClean="0"/>
              <a:t>Applications</a:t>
            </a:r>
            <a:r>
              <a:rPr lang="de-DE" dirty="0" smtClean="0"/>
              <a:t>  </a:t>
            </a:r>
            <a:r>
              <a:rPr lang="de-DE" dirty="0" err="1" smtClean="0"/>
              <a:t>with</a:t>
            </a:r>
            <a:r>
              <a:rPr lang="de-DE" dirty="0" smtClean="0"/>
              <a:t> </a:t>
            </a:r>
            <a:r>
              <a:rPr lang="de-DE" dirty="0" err="1" smtClean="0"/>
              <a:t>devices</a:t>
            </a:r>
            <a:r>
              <a:rPr lang="de-DE" dirty="0" smtClean="0"/>
              <a:t> </a:t>
            </a:r>
            <a:r>
              <a:rPr lang="de-DE" dirty="0" err="1" smtClean="0"/>
              <a:t>from</a:t>
            </a:r>
            <a:r>
              <a:rPr lang="de-DE" dirty="0" smtClean="0"/>
              <a:t> </a:t>
            </a:r>
            <a:r>
              <a:rPr lang="de-DE" dirty="0" err="1" smtClean="0"/>
              <a:t>WoT</a:t>
            </a:r>
            <a:r>
              <a:rPr lang="de-DE" dirty="0" smtClean="0"/>
              <a:t> </a:t>
            </a:r>
            <a:r>
              <a:rPr lang="de-DE" dirty="0" err="1" smtClean="0"/>
              <a:t>participants</a:t>
            </a:r>
            <a:r>
              <a:rPr lang="de-DE" dirty="0" smtClean="0"/>
              <a:t>.</a:t>
            </a:r>
            <a:endParaRPr lang="de-DE" dirty="0"/>
          </a:p>
          <a:p>
            <a:endParaRPr lang="de-DE" dirty="0"/>
          </a:p>
        </p:txBody>
      </p:sp>
      <p:sp>
        <p:nvSpPr>
          <p:cNvPr id="4" name="Footer Placeholder 3">
            <a:extLst>
              <a:ext uri="{FF2B5EF4-FFF2-40B4-BE49-F238E27FC236}">
                <a16:creationId xmlns:a16="http://schemas.microsoft.com/office/drawing/2014/main" xmlns="" id="{2B633064-5647-2946-90A7-5DC0615C9EE7}"/>
              </a:ext>
            </a:extLst>
          </p:cNvPr>
          <p:cNvSpPr>
            <a:spLocks noGrp="1"/>
          </p:cNvSpPr>
          <p:nvPr>
            <p:ph type="ftr" sz="quarter" idx="11"/>
          </p:nvPr>
        </p:nvSpPr>
        <p:spPr/>
        <p:txBody>
          <a:bodyPr/>
          <a:lstStyle/>
          <a:p>
            <a:r>
              <a:rPr lang="en-US">
                <a:solidFill>
                  <a:srgbClr val="5F5F5F"/>
                </a:solidFill>
              </a:rPr>
              <a:t>Oracle Confidential</a:t>
            </a:r>
            <a:endParaRPr lang="en-US" dirty="0">
              <a:solidFill>
                <a:srgbClr val="5F5F5F"/>
              </a:solidFill>
            </a:endParaRPr>
          </a:p>
        </p:txBody>
      </p:sp>
      <p:sp>
        <p:nvSpPr>
          <p:cNvPr id="5" name="Slide Number Placeholder 4">
            <a:extLst>
              <a:ext uri="{FF2B5EF4-FFF2-40B4-BE49-F238E27FC236}">
                <a16:creationId xmlns:a16="http://schemas.microsoft.com/office/drawing/2014/main" xmlns="" id="{181B6E01-53B6-4D44-97B7-5B9C8488160E}"/>
              </a:ext>
            </a:extLst>
          </p:cNvPr>
          <p:cNvSpPr>
            <a:spLocks noGrp="1"/>
          </p:cNvSpPr>
          <p:nvPr>
            <p:ph type="sldNum" sz="quarter" idx="12"/>
          </p:nvPr>
        </p:nvSpPr>
        <p:spPr/>
        <p:txBody>
          <a:bodyPr/>
          <a:lstStyle/>
          <a:p>
            <a:fld id="{C51EAA63-D034-42AE-91FA-B13B9518C7BE}" type="slidenum">
              <a:rPr lang="de-DE" smtClean="0">
                <a:solidFill>
                  <a:srgbClr val="5F5F5F"/>
                </a:solidFill>
              </a:rPr>
              <a:pPr/>
              <a:t>2</a:t>
            </a:fld>
            <a:endParaRPr lang="de-DE" dirty="0">
              <a:solidFill>
                <a:srgbClr val="5F5F5F"/>
              </a:solidFill>
            </a:endParaRPr>
          </a:p>
        </p:txBody>
      </p:sp>
    </p:spTree>
    <p:extLst>
      <p:ext uri="{BB962C8B-B14F-4D97-AF65-F5344CB8AC3E}">
        <p14:creationId xmlns:p14="http://schemas.microsoft.com/office/powerpoint/2010/main" val="3624534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700" dirty="0" smtClean="0"/>
              <a:t>Management Console</a:t>
            </a:r>
            <a:endParaRPr lang="en-US" sz="3700" dirty="0"/>
          </a:p>
        </p:txBody>
      </p:sp>
      <p:pic>
        <p:nvPicPr>
          <p:cNvPr id="5" name="Content Placeholder 4" descr="Screen Shot 2019-01-30 at 10.07.59.png"/>
          <p:cNvPicPr>
            <a:picLocks noGrp="1" noChangeAspect="1"/>
          </p:cNvPicPr>
          <p:nvPr>
            <p:ph idx="1"/>
          </p:nvPr>
        </p:nvPicPr>
        <p:blipFill>
          <a:blip r:embed="rId2">
            <a:extLst>
              <a:ext uri="{28A0092B-C50C-407E-A947-70E740481C1C}">
                <a14:useLocalDpi xmlns:a14="http://schemas.microsoft.com/office/drawing/2010/main" val="0"/>
              </a:ext>
            </a:extLst>
          </a:blip>
          <a:srcRect l="-18759" r="-18759"/>
          <a:stretch>
            <a:fillRect/>
          </a:stretch>
        </p:blipFill>
        <p:spPr/>
      </p:pic>
    </p:spTree>
    <p:extLst>
      <p:ext uri="{BB962C8B-B14F-4D97-AF65-F5344CB8AC3E}">
        <p14:creationId xmlns:p14="http://schemas.microsoft.com/office/powerpoint/2010/main" val="1852425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Management console for device management</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21</a:t>
            </a:fld>
            <a:endParaRPr lang="uk-UA" dirty="0">
              <a:solidFill>
                <a:srgbClr val="5F5F5F"/>
              </a:solidFill>
            </a:endParaRPr>
          </a:p>
        </p:txBody>
      </p:sp>
      <p:pic>
        <p:nvPicPr>
          <p:cNvPr id="8" name="Content Placeholder 7" descr="Screen Shot 2019-01-30 at 10.07.04.png"/>
          <p:cNvPicPr>
            <a:picLocks noGrp="1" noChangeAspect="1"/>
          </p:cNvPicPr>
          <p:nvPr>
            <p:ph idx="1"/>
          </p:nvPr>
        </p:nvPicPr>
        <p:blipFill>
          <a:blip r:embed="rId2">
            <a:extLst>
              <a:ext uri="{28A0092B-C50C-407E-A947-70E740481C1C}">
                <a14:useLocalDpi xmlns:a14="http://schemas.microsoft.com/office/drawing/2010/main" val="0"/>
              </a:ext>
            </a:extLst>
          </a:blip>
          <a:srcRect l="-18759" r="-18759"/>
          <a:stretch>
            <a:fillRect/>
          </a:stretch>
        </p:blipFill>
        <p:spPr/>
      </p:pic>
    </p:spTree>
    <p:extLst>
      <p:ext uri="{BB962C8B-B14F-4D97-AF65-F5344CB8AC3E}">
        <p14:creationId xmlns:p14="http://schemas.microsoft.com/office/powerpoint/2010/main" val="3225081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Device Management </a:t>
            </a:r>
            <a:r>
              <a:rPr lang="mr-IN" dirty="0" smtClean="0"/>
              <a:t>–</a:t>
            </a:r>
            <a:r>
              <a:rPr lang="en-US" dirty="0" smtClean="0"/>
              <a:t> Siemens </a:t>
            </a:r>
            <a:r>
              <a:rPr lang="en-US" dirty="0" err="1" smtClean="0"/>
              <a:t>Festo</a:t>
            </a:r>
            <a:r>
              <a:rPr lang="en-US" dirty="0" smtClean="0"/>
              <a:t> Plant </a:t>
            </a:r>
            <a:r>
              <a:rPr lang="en-US" dirty="0" err="1" smtClean="0"/>
              <a:t>Neuperlach</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22</a:t>
            </a:fld>
            <a:endParaRPr lang="uk-UA" dirty="0">
              <a:solidFill>
                <a:srgbClr val="5F5F5F"/>
              </a:solidFill>
            </a:endParaRPr>
          </a:p>
        </p:txBody>
      </p:sp>
      <p:pic>
        <p:nvPicPr>
          <p:cNvPr id="8" name="Content Placeholder 7" descr="Screen Shot 2019-01-30 at 10.03.43.png"/>
          <p:cNvPicPr>
            <a:picLocks noGrp="1" noChangeAspect="1"/>
          </p:cNvPicPr>
          <p:nvPr>
            <p:ph idx="1"/>
          </p:nvPr>
        </p:nvPicPr>
        <p:blipFill>
          <a:blip r:embed="rId2">
            <a:extLst>
              <a:ext uri="{28A0092B-C50C-407E-A947-70E740481C1C}">
                <a14:useLocalDpi xmlns:a14="http://schemas.microsoft.com/office/drawing/2010/main" val="0"/>
              </a:ext>
            </a:extLst>
          </a:blip>
          <a:srcRect l="-18857" r="-18857"/>
          <a:stretch>
            <a:fillRect/>
          </a:stretch>
        </p:blipFill>
        <p:spPr/>
      </p:pic>
    </p:spTree>
    <p:extLst>
      <p:ext uri="{BB962C8B-B14F-4D97-AF65-F5344CB8AC3E}">
        <p14:creationId xmlns:p14="http://schemas.microsoft.com/office/powerpoint/2010/main" val="3630851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Oracle </a:t>
            </a:r>
            <a:r>
              <a:rPr lang="en-US" dirty="0" err="1" smtClean="0"/>
              <a:t>IoT</a:t>
            </a:r>
            <a:r>
              <a:rPr lang="en-US" dirty="0" smtClean="0"/>
              <a:t> Asset Monitoring</a:t>
            </a:r>
            <a:br>
              <a:rPr lang="en-US" dirty="0" smtClean="0"/>
            </a:br>
            <a:r>
              <a:rPr lang="en-US" dirty="0" smtClean="0"/>
              <a:t>Monitoring and Control of real and simulated devices</a:t>
            </a:r>
            <a:endParaRPr lang="en-US" dirty="0"/>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23</a:t>
            </a:fld>
            <a:endParaRPr lang="uk-UA" dirty="0">
              <a:solidFill>
                <a:srgbClr val="5F5F5F"/>
              </a:solidFill>
            </a:endParaRPr>
          </a:p>
        </p:txBody>
      </p:sp>
      <p:pic>
        <p:nvPicPr>
          <p:cNvPr id="6" name="Content Placeholder 6">
            <a:extLst>
              <a:ext uri="{FF2B5EF4-FFF2-40B4-BE49-F238E27FC236}">
                <a16:creationId xmlns:a16="http://schemas.microsoft.com/office/drawing/2014/main" xmlns="" id="{D147358B-235A-494C-A1F5-1C2DF929A74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67467" y="1524000"/>
            <a:ext cx="7857066" cy="4419600"/>
          </a:xfrm>
          <a:prstGeom prst="rect">
            <a:avLst/>
          </a:prstGeom>
        </p:spPr>
      </p:pic>
    </p:spTree>
    <p:extLst>
      <p:ext uri="{BB962C8B-B14F-4D97-AF65-F5344CB8AC3E}">
        <p14:creationId xmlns:p14="http://schemas.microsoft.com/office/powerpoint/2010/main" val="216403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E37610E-D937-B644-BE58-99F7BA69887C}"/>
              </a:ext>
            </a:extLst>
          </p:cNvPr>
          <p:cNvSpPr>
            <a:spLocks noGrp="1"/>
          </p:cNvSpPr>
          <p:nvPr>
            <p:ph type="title"/>
          </p:nvPr>
        </p:nvSpPr>
        <p:spPr/>
        <p:txBody>
          <a:bodyPr/>
          <a:lstStyle/>
          <a:p>
            <a:r>
              <a:rPr lang="de-DE" dirty="0" err="1"/>
              <a:t>WoT</a:t>
            </a:r>
            <a:r>
              <a:rPr lang="de-DE" dirty="0"/>
              <a:t> </a:t>
            </a:r>
            <a:r>
              <a:rPr lang="de-DE" dirty="0" err="1" smtClean="0"/>
              <a:t>Interoperability</a:t>
            </a:r>
            <a:r>
              <a:rPr lang="de-DE" dirty="0" smtClean="0"/>
              <a:t> </a:t>
            </a:r>
            <a:r>
              <a:rPr lang="de-DE" dirty="0" err="1" smtClean="0"/>
              <a:t>and</a:t>
            </a:r>
            <a:r>
              <a:rPr lang="de-DE" dirty="0" smtClean="0"/>
              <a:t> </a:t>
            </a:r>
            <a:r>
              <a:rPr lang="de-DE" dirty="0" err="1" smtClean="0"/>
              <a:t>Mashup</a:t>
            </a:r>
            <a:endParaRPr lang="de-DE" dirty="0"/>
          </a:p>
        </p:txBody>
      </p:sp>
      <p:sp>
        <p:nvSpPr>
          <p:cNvPr id="3" name="Slide Number Placeholder 2">
            <a:extLst>
              <a:ext uri="{FF2B5EF4-FFF2-40B4-BE49-F238E27FC236}">
                <a16:creationId xmlns:a16="http://schemas.microsoft.com/office/drawing/2014/main" xmlns="" id="{3552B4EF-754D-2B4E-AC41-31E38DA875BF}"/>
              </a:ext>
            </a:extLst>
          </p:cNvPr>
          <p:cNvSpPr>
            <a:spLocks noGrp="1"/>
          </p:cNvSpPr>
          <p:nvPr>
            <p:ph type="sldNum" sz="quarter" idx="12"/>
          </p:nvPr>
        </p:nvSpPr>
        <p:spPr/>
        <p:txBody>
          <a:bodyPr/>
          <a:lstStyle/>
          <a:p>
            <a:fld id="{C51EAA63-D034-42AE-91FA-B13B9518C7BE}" type="slidenum">
              <a:rPr lang="en-US" smtClean="0"/>
              <a:pPr/>
              <a:t>24</a:t>
            </a:fld>
            <a:endParaRPr lang="en-US" dirty="0"/>
          </a:p>
        </p:txBody>
      </p:sp>
    </p:spTree>
    <p:extLst>
      <p:ext uri="{BB962C8B-B14F-4D97-AF65-F5344CB8AC3E}">
        <p14:creationId xmlns:p14="http://schemas.microsoft.com/office/powerpoint/2010/main" val="2342966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CB5E34-F5E3-724B-818E-5DFD74ABE53F}"/>
              </a:ext>
            </a:extLst>
          </p:cNvPr>
          <p:cNvSpPr>
            <a:spLocks noGrp="1"/>
          </p:cNvSpPr>
          <p:nvPr>
            <p:ph type="title"/>
          </p:nvPr>
        </p:nvSpPr>
        <p:spPr/>
        <p:txBody>
          <a:bodyPr/>
          <a:lstStyle/>
          <a:p>
            <a:r>
              <a:rPr lang="de-DE" dirty="0" err="1"/>
              <a:t>WoT</a:t>
            </a:r>
            <a:r>
              <a:rPr lang="de-DE" dirty="0"/>
              <a:t> </a:t>
            </a:r>
            <a:r>
              <a:rPr lang="de-DE" dirty="0" err="1" smtClean="0"/>
              <a:t>Plugfests</a:t>
            </a:r>
            <a:endParaRPr lang="de-DE" dirty="0"/>
          </a:p>
        </p:txBody>
      </p:sp>
      <p:sp>
        <p:nvSpPr>
          <p:cNvPr id="3" name="Content Placeholder 2">
            <a:extLst>
              <a:ext uri="{FF2B5EF4-FFF2-40B4-BE49-F238E27FC236}">
                <a16:creationId xmlns:a16="http://schemas.microsoft.com/office/drawing/2014/main" xmlns="" id="{FD7EA5F8-7D36-8140-9A3F-44F4AEB65BDF}"/>
              </a:ext>
            </a:extLst>
          </p:cNvPr>
          <p:cNvSpPr>
            <a:spLocks noGrp="1"/>
          </p:cNvSpPr>
          <p:nvPr>
            <p:ph idx="1"/>
          </p:nvPr>
        </p:nvSpPr>
        <p:spPr/>
        <p:txBody>
          <a:bodyPr/>
          <a:lstStyle/>
          <a:p>
            <a:r>
              <a:rPr lang="de-DE" sz="2000" dirty="0"/>
              <a:t>At a </a:t>
            </a:r>
            <a:r>
              <a:rPr lang="de-DE" sz="2000" dirty="0" err="1"/>
              <a:t>plug</a:t>
            </a:r>
            <a:r>
              <a:rPr lang="de-DE" sz="2000" dirty="0"/>
              <a:t> fest </a:t>
            </a:r>
            <a:r>
              <a:rPr lang="de-DE" sz="2000" dirty="0" err="1"/>
              <a:t>the</a:t>
            </a:r>
            <a:r>
              <a:rPr lang="de-DE" sz="2000" dirty="0"/>
              <a:t> </a:t>
            </a:r>
            <a:r>
              <a:rPr lang="de-DE" sz="2000" dirty="0" err="1"/>
              <a:t>WoT</a:t>
            </a:r>
            <a:r>
              <a:rPr lang="de-DE" sz="2000" dirty="0"/>
              <a:t> </a:t>
            </a:r>
            <a:r>
              <a:rPr lang="de-DE" sz="2000" dirty="0" err="1"/>
              <a:t>group</a:t>
            </a:r>
            <a:r>
              <a:rPr lang="de-DE" sz="2000" dirty="0"/>
              <a:t> </a:t>
            </a:r>
            <a:r>
              <a:rPr lang="de-DE" sz="2000" dirty="0" err="1"/>
              <a:t>members</a:t>
            </a:r>
            <a:r>
              <a:rPr lang="de-DE" sz="2000" dirty="0"/>
              <a:t> </a:t>
            </a:r>
            <a:r>
              <a:rPr lang="de-DE" sz="2000" dirty="0" err="1"/>
              <a:t>get</a:t>
            </a:r>
            <a:r>
              <a:rPr lang="de-DE" sz="2000" dirty="0"/>
              <a:t> </a:t>
            </a:r>
            <a:r>
              <a:rPr lang="de-DE" sz="2000" dirty="0" err="1"/>
              <a:t>together</a:t>
            </a:r>
            <a:r>
              <a:rPr lang="de-DE" sz="2000" dirty="0"/>
              <a:t> </a:t>
            </a:r>
            <a:r>
              <a:rPr lang="de-DE" sz="2000" dirty="0" err="1"/>
              <a:t>to</a:t>
            </a:r>
            <a:r>
              <a:rPr lang="de-DE" sz="2000" dirty="0"/>
              <a:t> </a:t>
            </a:r>
            <a:r>
              <a:rPr lang="de-DE" sz="2000" dirty="0" err="1"/>
              <a:t>verify</a:t>
            </a:r>
            <a:r>
              <a:rPr lang="de-DE" sz="2000" dirty="0"/>
              <a:t> </a:t>
            </a:r>
            <a:r>
              <a:rPr lang="de-DE" sz="2000" dirty="0" err="1"/>
              <a:t>the</a:t>
            </a:r>
            <a:r>
              <a:rPr lang="de-DE" sz="2000" dirty="0"/>
              <a:t> </a:t>
            </a:r>
            <a:r>
              <a:rPr lang="de-DE" sz="2000" dirty="0" err="1"/>
              <a:t>spec</a:t>
            </a:r>
            <a:r>
              <a:rPr lang="de-DE" sz="2000" dirty="0"/>
              <a:t> </a:t>
            </a:r>
            <a:r>
              <a:rPr lang="de-DE" sz="2000" dirty="0" err="1"/>
              <a:t>with</a:t>
            </a:r>
            <a:r>
              <a:rPr lang="de-DE" sz="2000" dirty="0"/>
              <a:t> real </a:t>
            </a:r>
            <a:r>
              <a:rPr lang="de-DE" sz="2000" dirty="0" err="1"/>
              <a:t>implementations</a:t>
            </a:r>
            <a:endParaRPr lang="de-DE" sz="2000" dirty="0"/>
          </a:p>
          <a:p>
            <a:r>
              <a:rPr lang="de-DE" sz="2000" dirty="0" err="1"/>
              <a:t>PlugFests</a:t>
            </a:r>
            <a:r>
              <a:rPr lang="de-DE" sz="2000" dirty="0"/>
              <a:t> last </a:t>
            </a:r>
            <a:r>
              <a:rPr lang="de-DE" sz="2000" dirty="0" err="1"/>
              <a:t>for</a:t>
            </a:r>
            <a:r>
              <a:rPr lang="de-DE" sz="2000" dirty="0"/>
              <a:t> </a:t>
            </a:r>
            <a:r>
              <a:rPr lang="de-DE" sz="2000" dirty="0" err="1"/>
              <a:t>two</a:t>
            </a:r>
            <a:r>
              <a:rPr lang="de-DE" sz="2000" dirty="0"/>
              <a:t> </a:t>
            </a:r>
            <a:r>
              <a:rPr lang="de-DE" sz="2000" dirty="0" err="1"/>
              <a:t>days</a:t>
            </a:r>
            <a:r>
              <a:rPr lang="de-DE" sz="2000" dirty="0"/>
              <a:t> on </a:t>
            </a:r>
            <a:r>
              <a:rPr lang="de-DE" sz="2000" dirty="0" err="1"/>
              <a:t>the</a:t>
            </a:r>
            <a:r>
              <a:rPr lang="de-DE" sz="2000" dirty="0"/>
              <a:t> </a:t>
            </a:r>
            <a:r>
              <a:rPr lang="de-DE" sz="2000" dirty="0" err="1"/>
              <a:t>weekend</a:t>
            </a:r>
            <a:r>
              <a:rPr lang="de-DE" sz="2000" dirty="0"/>
              <a:t> </a:t>
            </a:r>
            <a:r>
              <a:rPr lang="de-DE" sz="2000" dirty="0" err="1"/>
              <a:t>before</a:t>
            </a:r>
            <a:r>
              <a:rPr lang="de-DE" sz="2000" dirty="0"/>
              <a:t> </a:t>
            </a:r>
            <a:r>
              <a:rPr lang="de-DE" sz="2000" dirty="0" err="1"/>
              <a:t>the</a:t>
            </a:r>
            <a:r>
              <a:rPr lang="de-DE" sz="2000" dirty="0"/>
              <a:t> </a:t>
            </a:r>
            <a:r>
              <a:rPr lang="de-DE" sz="2000" dirty="0" err="1"/>
              <a:t>workgroup</a:t>
            </a:r>
            <a:r>
              <a:rPr lang="de-DE" sz="2000" dirty="0"/>
              <a:t> </a:t>
            </a:r>
            <a:r>
              <a:rPr lang="de-DE" sz="2000" dirty="0" err="1"/>
              <a:t>meeting</a:t>
            </a:r>
            <a:endParaRPr lang="de-DE" sz="2000" dirty="0"/>
          </a:p>
          <a:p>
            <a:r>
              <a:rPr lang="de-DE" sz="2000" dirty="0"/>
              <a:t>See </a:t>
            </a:r>
            <a:r>
              <a:rPr lang="de-DE" sz="2000" dirty="0" err="1"/>
              <a:t>for</a:t>
            </a:r>
            <a:r>
              <a:rPr lang="de-DE" sz="2000" dirty="0"/>
              <a:t> </a:t>
            </a:r>
            <a:r>
              <a:rPr lang="de-DE" sz="2000" dirty="0" err="1"/>
              <a:t>example</a:t>
            </a:r>
            <a:r>
              <a:rPr lang="de-DE" sz="2000" dirty="0"/>
              <a:t> https://www.w3.org/2018/03/23-29-wot-minutes.html</a:t>
            </a:r>
          </a:p>
          <a:p>
            <a:endParaRPr lang="de-DE" sz="2000" dirty="0"/>
          </a:p>
          <a:p>
            <a:endParaRPr lang="de-DE" dirty="0"/>
          </a:p>
        </p:txBody>
      </p:sp>
      <p:sp>
        <p:nvSpPr>
          <p:cNvPr id="4" name="Footer Placeholder 3">
            <a:extLst>
              <a:ext uri="{FF2B5EF4-FFF2-40B4-BE49-F238E27FC236}">
                <a16:creationId xmlns:a16="http://schemas.microsoft.com/office/drawing/2014/main" xmlns="" id="{7266B475-24B4-6246-8B18-36906797B1C3}"/>
              </a:ext>
            </a:extLst>
          </p:cNvPr>
          <p:cNvSpPr>
            <a:spLocks noGrp="1"/>
          </p:cNvSpPr>
          <p:nvPr>
            <p:ph type="ftr" sz="quarter" idx="11"/>
          </p:nvPr>
        </p:nvSpPr>
        <p:spPr/>
        <p:txBody>
          <a:bodyPr/>
          <a:lstStyle/>
          <a:p>
            <a:r>
              <a:rPr lang="en-US">
                <a:solidFill>
                  <a:srgbClr val="5F5F5F"/>
                </a:solidFill>
              </a:rPr>
              <a:t>Oracle Confidential</a:t>
            </a:r>
            <a:endParaRPr lang="en-US" dirty="0">
              <a:solidFill>
                <a:srgbClr val="5F5F5F"/>
              </a:solidFill>
            </a:endParaRPr>
          </a:p>
        </p:txBody>
      </p:sp>
      <p:sp>
        <p:nvSpPr>
          <p:cNvPr id="5" name="Slide Number Placeholder 4">
            <a:extLst>
              <a:ext uri="{FF2B5EF4-FFF2-40B4-BE49-F238E27FC236}">
                <a16:creationId xmlns:a16="http://schemas.microsoft.com/office/drawing/2014/main" xmlns="" id="{6E2CF26F-24FE-E849-89F9-0A9C2BAC8B5A}"/>
              </a:ext>
            </a:extLst>
          </p:cNvPr>
          <p:cNvSpPr>
            <a:spLocks noGrp="1"/>
          </p:cNvSpPr>
          <p:nvPr>
            <p:ph type="sldNum" sz="quarter" idx="12"/>
          </p:nvPr>
        </p:nvSpPr>
        <p:spPr/>
        <p:txBody>
          <a:bodyPr/>
          <a:lstStyle/>
          <a:p>
            <a:fld id="{C51EAA63-D034-42AE-91FA-B13B9518C7BE}" type="slidenum">
              <a:rPr lang="de-DE" smtClean="0">
                <a:solidFill>
                  <a:srgbClr val="5F5F5F"/>
                </a:solidFill>
              </a:rPr>
              <a:pPr/>
              <a:t>25</a:t>
            </a:fld>
            <a:endParaRPr lang="de-DE" dirty="0">
              <a:solidFill>
                <a:srgbClr val="5F5F5F"/>
              </a:solidFill>
            </a:endParaRPr>
          </a:p>
        </p:txBody>
      </p:sp>
      <p:pic>
        <p:nvPicPr>
          <p:cNvPr id="6" name="Picture 5">
            <a:extLst>
              <a:ext uri="{FF2B5EF4-FFF2-40B4-BE49-F238E27FC236}">
                <a16:creationId xmlns:a16="http://schemas.microsoft.com/office/drawing/2014/main" xmlns="" id="{FF49AF19-3F64-7843-9394-3DBB7B94E24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668863" y="3176525"/>
            <a:ext cx="4610100" cy="3073400"/>
          </a:xfrm>
          <a:prstGeom prst="rect">
            <a:avLst/>
          </a:prstGeom>
        </p:spPr>
      </p:pic>
      <p:pic>
        <p:nvPicPr>
          <p:cNvPr id="9" name="Picture 8">
            <a:extLst>
              <a:ext uri="{FF2B5EF4-FFF2-40B4-BE49-F238E27FC236}">
                <a16:creationId xmlns:a16="http://schemas.microsoft.com/office/drawing/2014/main" xmlns="" id="{C28D6CFB-6D69-7B4E-85C1-F31078D0C99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97487" y="3176525"/>
            <a:ext cx="4593851" cy="3068692"/>
          </a:xfrm>
          <a:prstGeom prst="rect">
            <a:avLst/>
          </a:prstGeom>
        </p:spPr>
      </p:pic>
      <p:pic>
        <p:nvPicPr>
          <p:cNvPr id="7" name="Picture 6">
            <a:extLst>
              <a:ext uri="{FF2B5EF4-FFF2-40B4-BE49-F238E27FC236}">
                <a16:creationId xmlns:a16="http://schemas.microsoft.com/office/drawing/2014/main" xmlns="" id="{DA5BB389-1F3E-4B48-985D-644CE8AA991F}"/>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1289" y="3176525"/>
            <a:ext cx="4610100" cy="3073400"/>
          </a:xfrm>
          <a:prstGeom prst="rect">
            <a:avLst/>
          </a:prstGeom>
        </p:spPr>
      </p:pic>
    </p:spTree>
    <p:extLst>
      <p:ext uri="{BB962C8B-B14F-4D97-AF65-F5344CB8AC3E}">
        <p14:creationId xmlns:p14="http://schemas.microsoft.com/office/powerpoint/2010/main" val="1984312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楕円 240"/>
          <p:cNvSpPr/>
          <p:nvPr/>
        </p:nvSpPr>
        <p:spPr bwMode="gray">
          <a:xfrm>
            <a:off x="2409097" y="3551746"/>
            <a:ext cx="626818" cy="418144"/>
          </a:xfrm>
          <a:prstGeom prst="ellipse">
            <a:avLst/>
          </a:prstGeom>
          <a:solidFill>
            <a:srgbClr val="E4AFFF"/>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TD directory</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(Fujitsu</a:t>
            </a:r>
            <a:r>
              <a:rPr lang="en-US" altLang="ja-JP" sz="700" dirty="0">
                <a:latin typeface="Meiryo UI" panose="020B0604030504040204" pitchFamily="50" charset="-128"/>
                <a:ea typeface="Meiryo UI" panose="020B0604030504040204" pitchFamily="50" charset="-128"/>
              </a:rPr>
              <a:t>)</a:t>
            </a:r>
            <a:endParaRPr kumimoji="1" lang="ja-JP" altLang="en-US" sz="700" dirty="0" err="1">
              <a:latin typeface="Meiryo UI" panose="020B0604030504040204" pitchFamily="50" charset="-128"/>
              <a:ea typeface="Meiryo UI" panose="020B0604030504040204" pitchFamily="50" charset="-128"/>
            </a:endParaRPr>
          </a:p>
        </p:txBody>
      </p:sp>
      <p:sp>
        <p:nvSpPr>
          <p:cNvPr id="50" name="テキスト ボックス 49"/>
          <p:cNvSpPr txBox="1"/>
          <p:nvPr/>
        </p:nvSpPr>
        <p:spPr>
          <a:xfrm>
            <a:off x="4489191" y="499179"/>
            <a:ext cx="4329255" cy="523220"/>
          </a:xfrm>
          <a:prstGeom prst="rect">
            <a:avLst/>
          </a:prstGeom>
          <a:noFill/>
        </p:spPr>
        <p:txBody>
          <a:bodyPr wrap="none" rtlCol="0">
            <a:spAutoFit/>
          </a:bodyPr>
          <a:lstStyle/>
          <a:p>
            <a:r>
              <a:rPr kumimoji="1" lang="en-US" altLang="ja-JP" sz="2800" dirty="0" err="1" smtClean="0"/>
              <a:t>Mashup</a:t>
            </a:r>
            <a:r>
              <a:rPr kumimoji="1" lang="en-US" altLang="ja-JP" sz="2800" dirty="0" smtClean="0"/>
              <a:t> Architecture (TPAC)</a:t>
            </a:r>
            <a:endParaRPr kumimoji="1" lang="ja-JP" altLang="en-US" sz="2800" dirty="0"/>
          </a:p>
        </p:txBody>
      </p:sp>
      <p:sp>
        <p:nvSpPr>
          <p:cNvPr id="5" name="楕円 4"/>
          <p:cNvSpPr/>
          <p:nvPr/>
        </p:nvSpPr>
        <p:spPr bwMode="gray">
          <a:xfrm>
            <a:off x="2909175" y="3763515"/>
            <a:ext cx="764376" cy="418144"/>
          </a:xfrm>
          <a:prstGeom prst="ellipse">
            <a:avLst/>
          </a:prstGeom>
          <a:solidFill>
            <a:srgbClr val="D2ECB6"/>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Local proxy</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a:t>
            </a:r>
            <a:r>
              <a:rPr lang="en-US" altLang="ja-JP" sz="700" dirty="0">
                <a:latin typeface="Meiryo UI" panose="020B0604030504040204" pitchFamily="50" charset="-128"/>
                <a:ea typeface="Meiryo UI" panose="020B0604030504040204" pitchFamily="50" charset="-128"/>
              </a:rPr>
              <a:t>u)</a:t>
            </a:r>
            <a:endParaRPr kumimoji="1" lang="ja-JP" altLang="en-US" sz="700" dirty="0" err="1">
              <a:latin typeface="Meiryo UI" panose="020B0604030504040204" pitchFamily="50" charset="-128"/>
              <a:ea typeface="Meiryo UI" panose="020B0604030504040204" pitchFamily="50" charset="-128"/>
            </a:endParaRPr>
          </a:p>
        </p:txBody>
      </p:sp>
      <p:sp>
        <p:nvSpPr>
          <p:cNvPr id="9" name="楕円 8"/>
          <p:cNvSpPr/>
          <p:nvPr/>
        </p:nvSpPr>
        <p:spPr bwMode="gray">
          <a:xfrm>
            <a:off x="3230756" y="5090928"/>
            <a:ext cx="730858" cy="289186"/>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Rotating Light</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(Fujitsu)</a:t>
            </a:r>
            <a:endParaRPr kumimoji="1" lang="ja-JP" altLang="en-US" sz="700" dirty="0" err="1">
              <a:latin typeface="Meiryo UI" panose="020B0604030504040204" pitchFamily="50" charset="-128"/>
              <a:ea typeface="Meiryo UI" panose="020B0604030504040204" pitchFamily="50" charset="-128"/>
            </a:endParaRPr>
          </a:p>
        </p:txBody>
      </p:sp>
      <p:sp>
        <p:nvSpPr>
          <p:cNvPr id="13" name="楕円 12"/>
          <p:cNvSpPr/>
          <p:nvPr/>
        </p:nvSpPr>
        <p:spPr bwMode="gray">
          <a:xfrm>
            <a:off x="3958514" y="1040933"/>
            <a:ext cx="672184" cy="465870"/>
          </a:xfrm>
          <a:prstGeom prst="ellipse">
            <a:avLst/>
          </a:prstGeom>
          <a:solidFill>
            <a:srgbClr val="FFC000"/>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err="1">
                <a:latin typeface="Meiryo UI" panose="020B0604030504040204" pitchFamily="50" charset="-128"/>
                <a:ea typeface="Meiryo UI" panose="020B0604030504040204" pitchFamily="50" charset="-128"/>
              </a:rPr>
              <a:t>NodeRED</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(Hitachi)</a:t>
            </a:r>
            <a:endParaRPr kumimoji="1" lang="ja-JP" altLang="en-US" sz="700" dirty="0" err="1">
              <a:latin typeface="Meiryo UI" panose="020B0604030504040204" pitchFamily="50" charset="-128"/>
              <a:ea typeface="Meiryo UI" panose="020B0604030504040204" pitchFamily="50" charset="-128"/>
            </a:endParaRPr>
          </a:p>
        </p:txBody>
      </p:sp>
      <p:sp>
        <p:nvSpPr>
          <p:cNvPr id="14" name="楕円 13"/>
          <p:cNvSpPr/>
          <p:nvPr/>
        </p:nvSpPr>
        <p:spPr bwMode="gray">
          <a:xfrm>
            <a:off x="2456219" y="5083342"/>
            <a:ext cx="730858" cy="289186"/>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Sensors</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(Fujitsu)</a:t>
            </a:r>
            <a:endParaRPr kumimoji="1" lang="ja-JP" altLang="en-US" sz="700" dirty="0" err="1">
              <a:latin typeface="Meiryo UI" panose="020B0604030504040204" pitchFamily="50" charset="-128"/>
              <a:ea typeface="Meiryo UI" panose="020B0604030504040204" pitchFamily="50" charset="-128"/>
            </a:endParaRPr>
          </a:p>
        </p:txBody>
      </p:sp>
      <p:sp>
        <p:nvSpPr>
          <p:cNvPr id="30" name="楕円 29"/>
          <p:cNvSpPr/>
          <p:nvPr/>
        </p:nvSpPr>
        <p:spPr bwMode="gray">
          <a:xfrm>
            <a:off x="7006668" y="5721400"/>
            <a:ext cx="730858" cy="330090"/>
          </a:xfrm>
          <a:prstGeom prst="ellipse">
            <a:avLst/>
          </a:prstGeom>
          <a:solidFill>
            <a:srgbClr val="D6EAFA"/>
          </a:solidFill>
          <a:ln w="222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BMW X5</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a:t>
            </a:r>
            <a:r>
              <a:rPr kumimoji="1" lang="en-US" altLang="ja-JP" sz="700" dirty="0" err="1">
                <a:latin typeface="Meiryo UI" panose="020B0604030504040204" pitchFamily="50" charset="-128"/>
                <a:ea typeface="Meiryo UI" panose="020B0604030504040204" pitchFamily="50" charset="-128"/>
              </a:rPr>
              <a:t>Eurecom</a:t>
            </a:r>
            <a:r>
              <a:rPr kumimoji="1" lang="en-US" altLang="ja-JP" sz="700" dirty="0">
                <a:latin typeface="Meiryo UI" panose="020B0604030504040204" pitchFamily="50" charset="-128"/>
                <a:ea typeface="Meiryo UI" panose="020B0604030504040204" pitchFamily="50" charset="-128"/>
              </a:rPr>
              <a:t>)</a:t>
            </a:r>
            <a:endParaRPr kumimoji="1" lang="ja-JP" altLang="en-US" sz="700" dirty="0" err="1">
              <a:latin typeface="Meiryo UI" panose="020B0604030504040204" pitchFamily="50" charset="-128"/>
              <a:ea typeface="Meiryo UI" panose="020B0604030504040204" pitchFamily="50" charset="-128"/>
            </a:endParaRPr>
          </a:p>
        </p:txBody>
      </p:sp>
      <p:sp>
        <p:nvSpPr>
          <p:cNvPr id="76" name="楕円 75"/>
          <p:cNvSpPr/>
          <p:nvPr/>
        </p:nvSpPr>
        <p:spPr bwMode="gray">
          <a:xfrm>
            <a:off x="4926358" y="1040934"/>
            <a:ext cx="672184" cy="441003"/>
          </a:xfrm>
          <a:prstGeom prst="ellipse">
            <a:avLst/>
          </a:prstGeom>
          <a:solidFill>
            <a:srgbClr val="FFC000"/>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err="1">
                <a:latin typeface="Meiryo UI" panose="020B0604030504040204" pitchFamily="50" charset="-128"/>
                <a:ea typeface="Meiryo UI" panose="020B0604030504040204" pitchFamily="50" charset="-128"/>
              </a:rPr>
              <a:t>NodeRED</a:t>
            </a:r>
            <a:r>
              <a:rPr lang="en-US" altLang="ja-JP" sz="700" dirty="0">
                <a:latin typeface="Meiryo UI" panose="020B0604030504040204" pitchFamily="50" charset="-128"/>
                <a:ea typeface="Meiryo UI" panose="020B0604030504040204" pitchFamily="50" charset="-128"/>
              </a:rPr>
              <a:t>/</a:t>
            </a:r>
          </a:p>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Scripting API</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(Panasonic)</a:t>
            </a:r>
            <a:endParaRPr kumimoji="1" lang="ja-JP" altLang="en-US" sz="700" dirty="0" err="1">
              <a:latin typeface="Meiryo UI" panose="020B0604030504040204" pitchFamily="50" charset="-128"/>
              <a:ea typeface="Meiryo UI" panose="020B0604030504040204" pitchFamily="50" charset="-128"/>
            </a:endParaRPr>
          </a:p>
        </p:txBody>
      </p:sp>
      <p:sp>
        <p:nvSpPr>
          <p:cNvPr id="55" name="楕円 54"/>
          <p:cNvSpPr/>
          <p:nvPr/>
        </p:nvSpPr>
        <p:spPr bwMode="gray">
          <a:xfrm>
            <a:off x="8817939" y="5085924"/>
            <a:ext cx="730858" cy="309414"/>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err="1">
                <a:latin typeface="Meiryo UI" panose="020B0604030504040204" pitchFamily="50" charset="-128"/>
                <a:ea typeface="Meiryo UI" panose="020B0604030504040204" pitchFamily="50" charset="-128"/>
              </a:rPr>
              <a:t>Festo</a:t>
            </a:r>
            <a:r>
              <a:rPr lang="en-US" altLang="ja-JP" sz="700" dirty="0">
                <a:latin typeface="Meiryo UI" panose="020B0604030504040204" pitchFamily="50" charset="-128"/>
                <a:ea typeface="Meiryo UI" panose="020B0604030504040204" pitchFamily="50" charset="-128"/>
              </a:rPr>
              <a:t> Live</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(Siemens)</a:t>
            </a:r>
            <a:endParaRPr kumimoji="1" lang="ja-JP" altLang="en-US" sz="700" dirty="0" err="1">
              <a:latin typeface="Meiryo UI" panose="020B0604030504040204" pitchFamily="50" charset="-128"/>
              <a:ea typeface="Meiryo UI" panose="020B0604030504040204" pitchFamily="50" charset="-128"/>
            </a:endParaRPr>
          </a:p>
        </p:txBody>
      </p:sp>
      <p:sp>
        <p:nvSpPr>
          <p:cNvPr id="64" name="楕円 63"/>
          <p:cNvSpPr/>
          <p:nvPr/>
        </p:nvSpPr>
        <p:spPr bwMode="gray">
          <a:xfrm>
            <a:off x="1677707" y="5079343"/>
            <a:ext cx="730858" cy="289186"/>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Blind</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(Fujitsu)</a:t>
            </a:r>
            <a:endParaRPr kumimoji="1" lang="ja-JP" altLang="en-US" sz="700" dirty="0" err="1">
              <a:latin typeface="Meiryo UI" panose="020B0604030504040204" pitchFamily="50" charset="-128"/>
              <a:ea typeface="Meiryo UI" panose="020B0604030504040204" pitchFamily="50" charset="-128"/>
            </a:endParaRPr>
          </a:p>
        </p:txBody>
      </p:sp>
      <p:sp>
        <p:nvSpPr>
          <p:cNvPr id="69" name="楕円 68"/>
          <p:cNvSpPr/>
          <p:nvPr/>
        </p:nvSpPr>
        <p:spPr bwMode="gray">
          <a:xfrm>
            <a:off x="1668952" y="3844529"/>
            <a:ext cx="764376" cy="418144"/>
          </a:xfrm>
          <a:prstGeom prst="ellipse">
            <a:avLst/>
          </a:prstGeom>
          <a:solidFill>
            <a:srgbClr val="D2ECB6"/>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Local proxy</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a:t>
            </a:r>
            <a:r>
              <a:rPr lang="en-US" altLang="ja-JP" sz="700" dirty="0">
                <a:latin typeface="Meiryo UI" panose="020B0604030504040204" pitchFamily="50" charset="-128"/>
                <a:ea typeface="Meiryo UI" panose="020B0604030504040204" pitchFamily="50" charset="-128"/>
              </a:rPr>
              <a:t>u)</a:t>
            </a:r>
            <a:endParaRPr kumimoji="1" lang="ja-JP" altLang="en-US" sz="700" dirty="0" err="1">
              <a:latin typeface="Meiryo UI" panose="020B0604030504040204" pitchFamily="50" charset="-128"/>
              <a:ea typeface="Meiryo UI" panose="020B0604030504040204" pitchFamily="50" charset="-128"/>
            </a:endParaRPr>
          </a:p>
        </p:txBody>
      </p:sp>
      <p:cxnSp>
        <p:nvCxnSpPr>
          <p:cNvPr id="3" name="直線コネクタ 2"/>
          <p:cNvCxnSpPr>
            <a:stCxn id="69" idx="4"/>
            <a:endCxn id="64" idx="0"/>
          </p:cNvCxnSpPr>
          <p:nvPr/>
        </p:nvCxnSpPr>
        <p:spPr>
          <a:xfrm flipH="1">
            <a:off x="2043136" y="4262673"/>
            <a:ext cx="8004" cy="81667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0" name="直線コネクタ 69"/>
          <p:cNvCxnSpPr>
            <a:stCxn id="331" idx="4"/>
            <a:endCxn id="9" idx="0"/>
          </p:cNvCxnSpPr>
          <p:nvPr/>
        </p:nvCxnSpPr>
        <p:spPr>
          <a:xfrm flipH="1">
            <a:off x="3596185" y="4344752"/>
            <a:ext cx="247276" cy="7461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0" name="直線コネクタ 79"/>
          <p:cNvCxnSpPr>
            <a:stCxn id="5" idx="4"/>
            <a:endCxn id="217" idx="0"/>
          </p:cNvCxnSpPr>
          <p:nvPr/>
        </p:nvCxnSpPr>
        <p:spPr>
          <a:xfrm>
            <a:off x="3291364" y="4181660"/>
            <a:ext cx="1101833" cy="899419"/>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86" name="直線コネクタ 85"/>
          <p:cNvCxnSpPr>
            <a:stCxn id="4" idx="3"/>
            <a:endCxn id="69" idx="0"/>
          </p:cNvCxnSpPr>
          <p:nvPr/>
        </p:nvCxnSpPr>
        <p:spPr>
          <a:xfrm flipH="1">
            <a:off x="2051141" y="2936877"/>
            <a:ext cx="979725" cy="907652"/>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89" name="直線コネクタ 88"/>
          <p:cNvCxnSpPr>
            <a:stCxn id="4" idx="4"/>
            <a:endCxn id="5" idx="0"/>
          </p:cNvCxnSpPr>
          <p:nvPr/>
        </p:nvCxnSpPr>
        <p:spPr>
          <a:xfrm flipH="1">
            <a:off x="3291363" y="2998113"/>
            <a:ext cx="9750" cy="765402"/>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15" name="直線コネクタ 114"/>
          <p:cNvCxnSpPr>
            <a:stCxn id="13" idx="4"/>
            <a:endCxn id="4" idx="0"/>
          </p:cNvCxnSpPr>
          <p:nvPr/>
        </p:nvCxnSpPr>
        <p:spPr>
          <a:xfrm flipH="1">
            <a:off x="3301114" y="1506803"/>
            <a:ext cx="993493" cy="1073166"/>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18" name="直線コネクタ 117"/>
          <p:cNvCxnSpPr>
            <a:stCxn id="76" idx="4"/>
            <a:endCxn id="4" idx="0"/>
          </p:cNvCxnSpPr>
          <p:nvPr/>
        </p:nvCxnSpPr>
        <p:spPr>
          <a:xfrm flipH="1">
            <a:off x="3301114" y="1481937"/>
            <a:ext cx="1961337" cy="1098033"/>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126" name="楕円 125"/>
          <p:cNvSpPr/>
          <p:nvPr/>
        </p:nvSpPr>
        <p:spPr bwMode="gray">
          <a:xfrm>
            <a:off x="6416618" y="2455398"/>
            <a:ext cx="862426" cy="353158"/>
          </a:xfrm>
          <a:prstGeom prst="ellipse">
            <a:avLst/>
          </a:prstGeom>
          <a:solidFill>
            <a:srgbClr val="D2ECB6"/>
          </a:solidFill>
          <a:ln w="222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err="1">
                <a:latin typeface="Meiryo UI" panose="020B0604030504040204" pitchFamily="50" charset="-128"/>
                <a:ea typeface="Meiryo UI" panose="020B0604030504040204" pitchFamily="50" charset="-128"/>
              </a:rPr>
              <a:t>IoT</a:t>
            </a:r>
            <a:r>
              <a:rPr lang="en-US" altLang="ja-JP" sz="700" dirty="0">
                <a:latin typeface="Meiryo UI" panose="020B0604030504040204" pitchFamily="50" charset="-128"/>
                <a:ea typeface="Meiryo UI" panose="020B0604030504040204" pitchFamily="50" charset="-128"/>
              </a:rPr>
              <a:t> Cloud Service</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(Oracle)</a:t>
            </a:r>
            <a:endParaRPr kumimoji="1" lang="ja-JP" altLang="en-US" sz="700" dirty="0" err="1">
              <a:latin typeface="Meiryo UI" panose="020B0604030504040204" pitchFamily="50" charset="-128"/>
              <a:ea typeface="Meiryo UI" panose="020B0604030504040204" pitchFamily="50" charset="-128"/>
            </a:endParaRPr>
          </a:p>
        </p:txBody>
      </p:sp>
      <p:cxnSp>
        <p:nvCxnSpPr>
          <p:cNvPr id="132" name="直線コネクタ 131"/>
          <p:cNvCxnSpPr>
            <a:stCxn id="131" idx="4"/>
            <a:endCxn id="55" idx="0"/>
          </p:cNvCxnSpPr>
          <p:nvPr/>
        </p:nvCxnSpPr>
        <p:spPr>
          <a:xfrm>
            <a:off x="9042128" y="4044672"/>
            <a:ext cx="141241" cy="10412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線コネクタ 134"/>
          <p:cNvCxnSpPr>
            <a:stCxn id="126" idx="4"/>
            <a:endCxn id="131" idx="0"/>
          </p:cNvCxnSpPr>
          <p:nvPr/>
        </p:nvCxnSpPr>
        <p:spPr>
          <a:xfrm>
            <a:off x="6847831" y="2808557"/>
            <a:ext cx="2194296" cy="817971"/>
          </a:xfrm>
          <a:prstGeom prst="line">
            <a:avLst/>
          </a:prstGeom>
        </p:spPr>
        <p:style>
          <a:lnRef idx="1">
            <a:schemeClr val="accent1"/>
          </a:lnRef>
          <a:fillRef idx="0">
            <a:schemeClr val="accent1"/>
          </a:fillRef>
          <a:effectRef idx="0">
            <a:schemeClr val="accent1"/>
          </a:effectRef>
          <a:fontRef idx="minor">
            <a:schemeClr val="tx1"/>
          </a:fontRef>
        </p:style>
      </p:cxnSp>
      <p:sp>
        <p:nvSpPr>
          <p:cNvPr id="172" name="楕円 171"/>
          <p:cNvSpPr/>
          <p:nvPr/>
        </p:nvSpPr>
        <p:spPr bwMode="gray">
          <a:xfrm>
            <a:off x="7778571" y="5757121"/>
            <a:ext cx="730858" cy="304696"/>
          </a:xfrm>
          <a:prstGeom prst="ellipse">
            <a:avLst/>
          </a:prstGeom>
          <a:solidFill>
            <a:srgbClr val="D6EAFA"/>
          </a:solidFill>
          <a:ln w="222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Web Camera</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(Intel)</a:t>
            </a:r>
            <a:endParaRPr kumimoji="1" lang="ja-JP" altLang="en-US" sz="700" dirty="0" err="1">
              <a:latin typeface="Meiryo UI" panose="020B0604030504040204" pitchFamily="50" charset="-128"/>
              <a:ea typeface="Meiryo UI" panose="020B0604030504040204" pitchFamily="50" charset="-128"/>
            </a:endParaRPr>
          </a:p>
        </p:txBody>
      </p:sp>
      <p:cxnSp>
        <p:nvCxnSpPr>
          <p:cNvPr id="173" name="直線コネクタ 172"/>
          <p:cNvCxnSpPr>
            <a:stCxn id="127" idx="4"/>
            <a:endCxn id="172" idx="0"/>
          </p:cNvCxnSpPr>
          <p:nvPr/>
        </p:nvCxnSpPr>
        <p:spPr>
          <a:xfrm>
            <a:off x="6848710" y="5388903"/>
            <a:ext cx="1295291" cy="368219"/>
          </a:xfrm>
          <a:prstGeom prst="line">
            <a:avLst/>
          </a:prstGeom>
        </p:spPr>
        <p:style>
          <a:lnRef idx="1">
            <a:schemeClr val="accent1"/>
          </a:lnRef>
          <a:fillRef idx="0">
            <a:schemeClr val="accent1"/>
          </a:fillRef>
          <a:effectRef idx="0">
            <a:schemeClr val="accent1"/>
          </a:effectRef>
          <a:fontRef idx="minor">
            <a:schemeClr val="tx1"/>
          </a:fontRef>
        </p:style>
      </p:cxnSp>
      <p:sp>
        <p:nvSpPr>
          <p:cNvPr id="176" name="楕円 175"/>
          <p:cNvSpPr/>
          <p:nvPr/>
        </p:nvSpPr>
        <p:spPr bwMode="gray">
          <a:xfrm>
            <a:off x="7288887" y="5117837"/>
            <a:ext cx="730858" cy="274618"/>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Event Source</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(Siemens)</a:t>
            </a:r>
            <a:endParaRPr kumimoji="1" lang="ja-JP" altLang="en-US" sz="700" dirty="0" err="1">
              <a:latin typeface="Meiryo UI" panose="020B0604030504040204" pitchFamily="50" charset="-128"/>
              <a:ea typeface="Meiryo UI" panose="020B0604030504040204" pitchFamily="50" charset="-128"/>
            </a:endParaRPr>
          </a:p>
        </p:txBody>
      </p:sp>
      <p:cxnSp>
        <p:nvCxnSpPr>
          <p:cNvPr id="177" name="直線コネクタ 176"/>
          <p:cNvCxnSpPr>
            <a:stCxn id="76" idx="4"/>
            <a:endCxn id="176" idx="0"/>
          </p:cNvCxnSpPr>
          <p:nvPr/>
        </p:nvCxnSpPr>
        <p:spPr>
          <a:xfrm>
            <a:off x="5262450" y="1481937"/>
            <a:ext cx="2391866" cy="3635901"/>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07" name="直線コネクタ 206"/>
          <p:cNvCxnSpPr>
            <a:stCxn id="239" idx="4"/>
            <a:endCxn id="182" idx="0"/>
          </p:cNvCxnSpPr>
          <p:nvPr/>
        </p:nvCxnSpPr>
        <p:spPr>
          <a:xfrm>
            <a:off x="10018809" y="2936878"/>
            <a:ext cx="10630" cy="2159665"/>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239" name="楕円 238"/>
          <p:cNvSpPr/>
          <p:nvPr/>
        </p:nvSpPr>
        <p:spPr bwMode="gray">
          <a:xfrm>
            <a:off x="9636621" y="2518733"/>
            <a:ext cx="764376" cy="418144"/>
          </a:xfrm>
          <a:prstGeom prst="ellipse">
            <a:avLst/>
          </a:prstGeom>
          <a:solidFill>
            <a:srgbClr val="E4AFFF"/>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TD directory</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(Siemens</a:t>
            </a:r>
            <a:r>
              <a:rPr lang="en-US" altLang="ja-JP" sz="700" dirty="0">
                <a:latin typeface="Meiryo UI" panose="020B0604030504040204" pitchFamily="50" charset="-128"/>
                <a:ea typeface="Meiryo UI" panose="020B0604030504040204" pitchFamily="50" charset="-128"/>
              </a:rPr>
              <a:t>)</a:t>
            </a:r>
            <a:endParaRPr kumimoji="1" lang="ja-JP" altLang="en-US" sz="700" dirty="0" err="1">
              <a:latin typeface="Meiryo UI" panose="020B0604030504040204" pitchFamily="50" charset="-128"/>
              <a:ea typeface="Meiryo UI" panose="020B0604030504040204" pitchFamily="50" charset="-128"/>
            </a:endParaRPr>
          </a:p>
        </p:txBody>
      </p:sp>
      <p:sp>
        <p:nvSpPr>
          <p:cNvPr id="240" name="楕円 239"/>
          <p:cNvSpPr/>
          <p:nvPr/>
        </p:nvSpPr>
        <p:spPr bwMode="gray">
          <a:xfrm>
            <a:off x="2434612" y="2433336"/>
            <a:ext cx="601086" cy="418144"/>
          </a:xfrm>
          <a:prstGeom prst="ellipse">
            <a:avLst/>
          </a:prstGeom>
          <a:solidFill>
            <a:srgbClr val="E4AFFF"/>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TD directory</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(Fujitsu</a:t>
            </a:r>
            <a:r>
              <a:rPr lang="en-US" altLang="ja-JP" sz="700" dirty="0">
                <a:latin typeface="Meiryo UI" panose="020B0604030504040204" pitchFamily="50" charset="-128"/>
                <a:ea typeface="Meiryo UI" panose="020B0604030504040204" pitchFamily="50" charset="-128"/>
              </a:rPr>
              <a:t>)</a:t>
            </a:r>
            <a:endParaRPr kumimoji="1" lang="ja-JP" altLang="en-US" sz="700" dirty="0" err="1">
              <a:latin typeface="Meiryo UI" panose="020B0604030504040204" pitchFamily="50" charset="-128"/>
              <a:ea typeface="Meiryo UI" panose="020B0604030504040204" pitchFamily="50" charset="-128"/>
            </a:endParaRPr>
          </a:p>
        </p:txBody>
      </p:sp>
      <p:sp>
        <p:nvSpPr>
          <p:cNvPr id="4" name="楕円 3"/>
          <p:cNvSpPr/>
          <p:nvPr/>
        </p:nvSpPr>
        <p:spPr bwMode="gray">
          <a:xfrm>
            <a:off x="2918925" y="2579969"/>
            <a:ext cx="764376" cy="418144"/>
          </a:xfrm>
          <a:prstGeom prst="ellipse">
            <a:avLst/>
          </a:prstGeom>
          <a:solidFill>
            <a:srgbClr val="D2ECB6"/>
          </a:solidFill>
          <a:ln w="9525" cap="flat" cmpd="sng" algn="ctr">
            <a:solidFill>
              <a:schemeClr val="bg1">
                <a:lumMod val="65000"/>
              </a:schemeClr>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Remote proxy</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a:t>
            </a:r>
            <a:r>
              <a:rPr lang="en-US" altLang="ja-JP" sz="700" dirty="0">
                <a:latin typeface="Meiryo UI" panose="020B0604030504040204" pitchFamily="50" charset="-128"/>
                <a:ea typeface="Meiryo UI" panose="020B0604030504040204" pitchFamily="50" charset="-128"/>
              </a:rPr>
              <a:t>u)</a:t>
            </a:r>
            <a:endParaRPr kumimoji="1" lang="ja-JP" altLang="en-US" sz="700" dirty="0" err="1">
              <a:latin typeface="Meiryo UI" panose="020B0604030504040204" pitchFamily="50" charset="-128"/>
              <a:ea typeface="Meiryo UI" panose="020B0604030504040204" pitchFamily="50" charset="-128"/>
            </a:endParaRPr>
          </a:p>
        </p:txBody>
      </p:sp>
      <p:sp>
        <p:nvSpPr>
          <p:cNvPr id="250" name="テキスト ボックス 249"/>
          <p:cNvSpPr txBox="1"/>
          <p:nvPr/>
        </p:nvSpPr>
        <p:spPr>
          <a:xfrm>
            <a:off x="8738701" y="2072589"/>
            <a:ext cx="1290738" cy="215444"/>
          </a:xfrm>
          <a:prstGeom prst="rect">
            <a:avLst/>
          </a:prstGeom>
          <a:noFill/>
        </p:spPr>
        <p:txBody>
          <a:bodyPr wrap="none" rtlCol="0">
            <a:spAutoFit/>
          </a:bodyPr>
          <a:lstStyle/>
          <a:p>
            <a:r>
              <a:rPr kumimoji="1" lang="en-US" altLang="ja-JP" sz="800" dirty="0"/>
              <a:t>http://192.168.1.163:8080</a:t>
            </a:r>
            <a:endParaRPr kumimoji="1" lang="ja-JP" altLang="en-US" sz="800" dirty="0"/>
          </a:p>
        </p:txBody>
      </p:sp>
      <p:sp>
        <p:nvSpPr>
          <p:cNvPr id="251" name="テキスト ボックス 250"/>
          <p:cNvSpPr txBox="1"/>
          <p:nvPr/>
        </p:nvSpPr>
        <p:spPr>
          <a:xfrm>
            <a:off x="1687247" y="3320921"/>
            <a:ext cx="1295518" cy="215444"/>
          </a:xfrm>
          <a:prstGeom prst="rect">
            <a:avLst/>
          </a:prstGeom>
          <a:noFill/>
        </p:spPr>
        <p:txBody>
          <a:bodyPr wrap="square" rtlCol="0">
            <a:spAutoFit/>
          </a:bodyPr>
          <a:lstStyle/>
          <a:p>
            <a:r>
              <a:rPr kumimoji="1" lang="en-US" altLang="ja-JP" sz="800" dirty="0"/>
              <a:t>http://192.168.1.99:18081</a:t>
            </a:r>
            <a:endParaRPr kumimoji="1" lang="ja-JP" altLang="en-US" sz="800" dirty="0"/>
          </a:p>
        </p:txBody>
      </p:sp>
      <p:cxnSp>
        <p:nvCxnSpPr>
          <p:cNvPr id="277" name="直線コネクタ 276"/>
          <p:cNvCxnSpPr>
            <a:stCxn id="239" idx="3"/>
            <a:endCxn id="55" idx="7"/>
          </p:cNvCxnSpPr>
          <p:nvPr/>
        </p:nvCxnSpPr>
        <p:spPr>
          <a:xfrm flipH="1">
            <a:off x="9441765" y="2875641"/>
            <a:ext cx="306796" cy="2255596"/>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311" name="楕円 310"/>
          <p:cNvSpPr/>
          <p:nvPr/>
        </p:nvSpPr>
        <p:spPr bwMode="gray">
          <a:xfrm>
            <a:off x="9386689" y="1113740"/>
            <a:ext cx="672184" cy="411435"/>
          </a:xfrm>
          <a:prstGeom prst="ellipse">
            <a:avLst/>
          </a:prstGeom>
          <a:solidFill>
            <a:srgbClr val="FFC000"/>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mashup.jp</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(TUM)</a:t>
            </a:r>
            <a:endParaRPr kumimoji="1" lang="ja-JP" altLang="en-US" sz="700" dirty="0" err="1">
              <a:latin typeface="Meiryo UI" panose="020B0604030504040204" pitchFamily="50" charset="-128"/>
              <a:ea typeface="Meiryo UI" panose="020B0604030504040204" pitchFamily="50" charset="-128"/>
            </a:endParaRPr>
          </a:p>
        </p:txBody>
      </p:sp>
      <p:sp>
        <p:nvSpPr>
          <p:cNvPr id="127" name="楕円 126"/>
          <p:cNvSpPr/>
          <p:nvPr/>
        </p:nvSpPr>
        <p:spPr bwMode="gray">
          <a:xfrm>
            <a:off x="6483280" y="5097874"/>
            <a:ext cx="730858" cy="291028"/>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err="1">
                <a:latin typeface="Meiryo UI" panose="020B0604030504040204" pitchFamily="50" charset="-128"/>
                <a:ea typeface="Meiryo UI" panose="020B0604030504040204" pitchFamily="50" charset="-128"/>
              </a:rPr>
              <a:t>IoT</a:t>
            </a:r>
            <a:r>
              <a:rPr lang="en-US" altLang="ja-JP" sz="700" dirty="0">
                <a:latin typeface="Meiryo UI" panose="020B0604030504040204" pitchFamily="50" charset="-128"/>
                <a:ea typeface="Meiryo UI" panose="020B0604030504040204" pitchFamily="50" charset="-128"/>
              </a:rPr>
              <a:t> Dev. Sim.</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(Oracle)</a:t>
            </a:r>
            <a:endParaRPr kumimoji="1" lang="ja-JP" altLang="en-US" sz="700" dirty="0" err="1">
              <a:latin typeface="Meiryo UI" panose="020B0604030504040204" pitchFamily="50" charset="-128"/>
              <a:ea typeface="Meiryo UI" panose="020B0604030504040204" pitchFamily="50" charset="-128"/>
            </a:endParaRPr>
          </a:p>
        </p:txBody>
      </p:sp>
      <p:sp>
        <p:nvSpPr>
          <p:cNvPr id="131" name="楕円 130"/>
          <p:cNvSpPr/>
          <p:nvPr/>
        </p:nvSpPr>
        <p:spPr bwMode="gray">
          <a:xfrm>
            <a:off x="8659939" y="3626527"/>
            <a:ext cx="764376" cy="418144"/>
          </a:xfrm>
          <a:prstGeom prst="ellipse">
            <a:avLst/>
          </a:prstGeom>
          <a:solidFill>
            <a:srgbClr val="D2ECB6"/>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Node-</a:t>
            </a:r>
            <a:r>
              <a:rPr lang="en-US" altLang="ja-JP" sz="700" dirty="0" err="1">
                <a:latin typeface="Meiryo UI" panose="020B0604030504040204" pitchFamily="50" charset="-128"/>
                <a:ea typeface="Meiryo UI" panose="020B0604030504040204" pitchFamily="50" charset="-128"/>
              </a:rPr>
              <a:t>WoT</a:t>
            </a:r>
            <a:r>
              <a:rPr lang="en-US" altLang="ja-JP" sz="700" dirty="0">
                <a:latin typeface="Meiryo UI" panose="020B0604030504040204" pitchFamily="50" charset="-128"/>
                <a:ea typeface="Meiryo UI" panose="020B0604030504040204" pitchFamily="50" charset="-128"/>
              </a:rPr>
              <a:t> proxy</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(Siemens</a:t>
            </a:r>
            <a:r>
              <a:rPr lang="en-US" altLang="ja-JP" sz="700" dirty="0">
                <a:latin typeface="Meiryo UI" panose="020B0604030504040204" pitchFamily="50" charset="-128"/>
                <a:ea typeface="Meiryo UI" panose="020B0604030504040204" pitchFamily="50" charset="-128"/>
              </a:rPr>
              <a:t>)</a:t>
            </a:r>
            <a:endParaRPr kumimoji="1" lang="ja-JP" altLang="en-US" sz="700" dirty="0" err="1">
              <a:latin typeface="Meiryo UI" panose="020B0604030504040204" pitchFamily="50" charset="-128"/>
              <a:ea typeface="Meiryo UI" panose="020B0604030504040204" pitchFamily="50" charset="-128"/>
            </a:endParaRPr>
          </a:p>
        </p:txBody>
      </p:sp>
      <p:cxnSp>
        <p:nvCxnSpPr>
          <p:cNvPr id="297" name="直線コネクタ 296"/>
          <p:cNvCxnSpPr>
            <a:stCxn id="126" idx="4"/>
            <a:endCxn id="127" idx="0"/>
          </p:cNvCxnSpPr>
          <p:nvPr/>
        </p:nvCxnSpPr>
        <p:spPr>
          <a:xfrm>
            <a:off x="6847831" y="2808556"/>
            <a:ext cx="878" cy="2289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線コネクタ 110"/>
          <p:cNvCxnSpPr>
            <a:stCxn id="241" idx="4"/>
            <a:endCxn id="217" idx="1"/>
          </p:cNvCxnSpPr>
          <p:nvPr/>
        </p:nvCxnSpPr>
        <p:spPr>
          <a:xfrm>
            <a:off x="2722507" y="3969891"/>
            <a:ext cx="1412293" cy="1159529"/>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16" name="直線コネクタ 115"/>
          <p:cNvCxnSpPr>
            <a:stCxn id="76" idx="3"/>
            <a:endCxn id="240" idx="7"/>
          </p:cNvCxnSpPr>
          <p:nvPr/>
        </p:nvCxnSpPr>
        <p:spPr>
          <a:xfrm flipH="1">
            <a:off x="2947671" y="1417354"/>
            <a:ext cx="2077126" cy="1077219"/>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134" name="楕円 133"/>
          <p:cNvSpPr/>
          <p:nvPr/>
        </p:nvSpPr>
        <p:spPr bwMode="gray">
          <a:xfrm>
            <a:off x="6022507" y="1086192"/>
            <a:ext cx="672184" cy="414544"/>
          </a:xfrm>
          <a:prstGeom prst="ellipse">
            <a:avLst/>
          </a:prstGeom>
          <a:solidFill>
            <a:srgbClr val="FFC000"/>
          </a:solidFill>
          <a:ln w="22225" cap="flat" cmpd="sng" algn="ctr">
            <a:solidFill>
              <a:schemeClr val="accent1"/>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Node-</a:t>
            </a:r>
            <a:r>
              <a:rPr lang="en-US" altLang="ja-JP" sz="700" dirty="0" err="1">
                <a:latin typeface="Meiryo UI" panose="020B0604030504040204" pitchFamily="50" charset="-128"/>
                <a:ea typeface="Meiryo UI" panose="020B0604030504040204" pitchFamily="50" charset="-128"/>
              </a:rPr>
              <a:t>WoT</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application</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(Oracle)</a:t>
            </a:r>
            <a:endParaRPr kumimoji="1" lang="ja-JP" altLang="en-US" sz="700" dirty="0" err="1">
              <a:latin typeface="Meiryo UI" panose="020B0604030504040204" pitchFamily="50" charset="-128"/>
              <a:ea typeface="Meiryo UI" panose="020B0604030504040204" pitchFamily="50" charset="-128"/>
            </a:endParaRPr>
          </a:p>
        </p:txBody>
      </p:sp>
      <p:cxnSp>
        <p:nvCxnSpPr>
          <p:cNvPr id="136" name="直線コネクタ 135"/>
          <p:cNvCxnSpPr>
            <a:stCxn id="134" idx="4"/>
            <a:endCxn id="126" idx="0"/>
          </p:cNvCxnSpPr>
          <p:nvPr/>
        </p:nvCxnSpPr>
        <p:spPr>
          <a:xfrm>
            <a:off x="6358599" y="1500736"/>
            <a:ext cx="489232" cy="95466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線コネクタ 137"/>
          <p:cNvCxnSpPr>
            <a:stCxn id="311" idx="5"/>
            <a:endCxn id="239" idx="0"/>
          </p:cNvCxnSpPr>
          <p:nvPr/>
        </p:nvCxnSpPr>
        <p:spPr>
          <a:xfrm>
            <a:off x="9960435" y="1464921"/>
            <a:ext cx="58375" cy="1053812"/>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60" name="直線コネクタ 159"/>
          <p:cNvCxnSpPr>
            <a:stCxn id="127" idx="4"/>
            <a:endCxn id="30" idx="0"/>
          </p:cNvCxnSpPr>
          <p:nvPr/>
        </p:nvCxnSpPr>
        <p:spPr>
          <a:xfrm>
            <a:off x="6848709" y="5388902"/>
            <a:ext cx="523388" cy="332498"/>
          </a:xfrm>
          <a:prstGeom prst="line">
            <a:avLst/>
          </a:prstGeom>
        </p:spPr>
        <p:style>
          <a:lnRef idx="1">
            <a:schemeClr val="accent1"/>
          </a:lnRef>
          <a:fillRef idx="0">
            <a:schemeClr val="accent1"/>
          </a:fillRef>
          <a:effectRef idx="0">
            <a:schemeClr val="accent1"/>
          </a:effectRef>
          <a:fontRef idx="minor">
            <a:schemeClr val="tx1"/>
          </a:fontRef>
        </p:style>
      </p:cxnSp>
      <p:sp>
        <p:nvSpPr>
          <p:cNvPr id="162" name="楕円 161"/>
          <p:cNvSpPr/>
          <p:nvPr/>
        </p:nvSpPr>
        <p:spPr bwMode="gray">
          <a:xfrm>
            <a:off x="6233159" y="5721400"/>
            <a:ext cx="730858" cy="330090"/>
          </a:xfrm>
          <a:prstGeom prst="ellipse">
            <a:avLst/>
          </a:prstGeom>
          <a:solidFill>
            <a:srgbClr val="D6EAFA"/>
          </a:solidFill>
          <a:ln w="222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Air conditioner</a:t>
            </a:r>
          </a:p>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sim.</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(Panasonic)</a:t>
            </a:r>
            <a:endParaRPr kumimoji="1" lang="ja-JP" altLang="en-US" sz="700" dirty="0" err="1">
              <a:latin typeface="Meiryo UI" panose="020B0604030504040204" pitchFamily="50" charset="-128"/>
              <a:ea typeface="Meiryo UI" panose="020B0604030504040204" pitchFamily="50" charset="-128"/>
            </a:endParaRPr>
          </a:p>
        </p:txBody>
      </p:sp>
      <p:sp>
        <p:nvSpPr>
          <p:cNvPr id="163" name="楕円 162"/>
          <p:cNvSpPr/>
          <p:nvPr/>
        </p:nvSpPr>
        <p:spPr bwMode="gray">
          <a:xfrm>
            <a:off x="5459650" y="5721400"/>
            <a:ext cx="730858" cy="330090"/>
          </a:xfrm>
          <a:prstGeom prst="ellipse">
            <a:avLst/>
          </a:prstGeom>
          <a:solidFill>
            <a:srgbClr val="D6EAFA"/>
          </a:solidFill>
          <a:ln w="222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HVAC sim.</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(Oracle)</a:t>
            </a:r>
            <a:endParaRPr kumimoji="1" lang="ja-JP" altLang="en-US" sz="700" dirty="0" err="1">
              <a:latin typeface="Meiryo UI" panose="020B0604030504040204" pitchFamily="50" charset="-128"/>
              <a:ea typeface="Meiryo UI" panose="020B0604030504040204" pitchFamily="50" charset="-128"/>
            </a:endParaRPr>
          </a:p>
        </p:txBody>
      </p:sp>
      <p:cxnSp>
        <p:nvCxnSpPr>
          <p:cNvPr id="168" name="直線コネクタ 167"/>
          <p:cNvCxnSpPr>
            <a:stCxn id="127" idx="4"/>
            <a:endCxn id="162" idx="0"/>
          </p:cNvCxnSpPr>
          <p:nvPr/>
        </p:nvCxnSpPr>
        <p:spPr>
          <a:xfrm flipH="1">
            <a:off x="6598589" y="5388902"/>
            <a:ext cx="250121" cy="33249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1" name="直線コネクタ 170"/>
          <p:cNvCxnSpPr>
            <a:stCxn id="127" idx="4"/>
            <a:endCxn id="163" idx="0"/>
          </p:cNvCxnSpPr>
          <p:nvPr/>
        </p:nvCxnSpPr>
        <p:spPr>
          <a:xfrm flipH="1">
            <a:off x="5825079" y="5388902"/>
            <a:ext cx="1023630" cy="332498"/>
          </a:xfrm>
          <a:prstGeom prst="line">
            <a:avLst/>
          </a:prstGeom>
        </p:spPr>
        <p:style>
          <a:lnRef idx="1">
            <a:schemeClr val="accent1"/>
          </a:lnRef>
          <a:fillRef idx="0">
            <a:schemeClr val="accent1"/>
          </a:fillRef>
          <a:effectRef idx="0">
            <a:schemeClr val="accent1"/>
          </a:effectRef>
          <a:fontRef idx="minor">
            <a:schemeClr val="tx1"/>
          </a:fontRef>
        </p:style>
      </p:cxnSp>
      <p:sp>
        <p:nvSpPr>
          <p:cNvPr id="178" name="楕円 177"/>
          <p:cNvSpPr/>
          <p:nvPr/>
        </p:nvSpPr>
        <p:spPr bwMode="gray">
          <a:xfrm>
            <a:off x="5405007" y="6150946"/>
            <a:ext cx="730858" cy="330090"/>
          </a:xfrm>
          <a:prstGeom prst="ellipse">
            <a:avLst/>
          </a:prstGeom>
          <a:solidFill>
            <a:srgbClr val="D6EAFA"/>
          </a:solidFill>
          <a:ln w="222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err="1">
                <a:latin typeface="Meiryo UI" panose="020B0604030504040204" pitchFamily="50" charset="-128"/>
                <a:ea typeface="Meiryo UI" panose="020B0604030504040204" pitchFamily="50" charset="-128"/>
              </a:rPr>
              <a:t>Festo</a:t>
            </a:r>
            <a:r>
              <a:rPr lang="en-US" altLang="ja-JP" sz="700" dirty="0">
                <a:latin typeface="Meiryo UI" panose="020B0604030504040204" pitchFamily="50" charset="-128"/>
                <a:ea typeface="Meiryo UI" panose="020B0604030504040204" pitchFamily="50" charset="-128"/>
              </a:rPr>
              <a:t> sim</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(Oracle)</a:t>
            </a:r>
            <a:endParaRPr kumimoji="1" lang="ja-JP" altLang="en-US" sz="700" dirty="0" err="1">
              <a:latin typeface="Meiryo UI" panose="020B0604030504040204" pitchFamily="50" charset="-128"/>
              <a:ea typeface="Meiryo UI" panose="020B0604030504040204" pitchFamily="50" charset="-128"/>
            </a:endParaRPr>
          </a:p>
        </p:txBody>
      </p:sp>
      <p:sp>
        <p:nvSpPr>
          <p:cNvPr id="179" name="楕円 178"/>
          <p:cNvSpPr/>
          <p:nvPr/>
        </p:nvSpPr>
        <p:spPr bwMode="gray">
          <a:xfrm>
            <a:off x="7778571" y="6167612"/>
            <a:ext cx="730858" cy="304696"/>
          </a:xfrm>
          <a:prstGeom prst="ellipse">
            <a:avLst/>
          </a:prstGeom>
          <a:solidFill>
            <a:srgbClr val="D6EAFA"/>
          </a:solidFill>
          <a:ln w="222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OCF </a:t>
            </a:r>
            <a:r>
              <a:rPr lang="en-US" altLang="ja-JP" sz="700" dirty="0" err="1">
                <a:latin typeface="Meiryo UI" panose="020B0604030504040204" pitchFamily="50" charset="-128"/>
                <a:ea typeface="Meiryo UI" panose="020B0604030504040204" pitchFamily="50" charset="-128"/>
              </a:rPr>
              <a:t>devs</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(Intel)</a:t>
            </a:r>
            <a:endParaRPr kumimoji="1" lang="ja-JP" altLang="en-US" sz="700" dirty="0" err="1">
              <a:latin typeface="Meiryo UI" panose="020B0604030504040204" pitchFamily="50" charset="-128"/>
              <a:ea typeface="Meiryo UI" panose="020B0604030504040204" pitchFamily="50" charset="-128"/>
            </a:endParaRPr>
          </a:p>
        </p:txBody>
      </p:sp>
      <p:sp>
        <p:nvSpPr>
          <p:cNvPr id="181" name="楕円 180"/>
          <p:cNvSpPr/>
          <p:nvPr/>
        </p:nvSpPr>
        <p:spPr bwMode="gray">
          <a:xfrm>
            <a:off x="9669222" y="5738935"/>
            <a:ext cx="730858" cy="304696"/>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OCF </a:t>
            </a:r>
            <a:r>
              <a:rPr lang="en-US" altLang="ja-JP" sz="700" dirty="0" err="1">
                <a:latin typeface="Meiryo UI" panose="020B0604030504040204" pitchFamily="50" charset="-128"/>
                <a:ea typeface="Meiryo UI" panose="020B0604030504040204" pitchFamily="50" charset="-128"/>
              </a:rPr>
              <a:t>devs</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(Intel)</a:t>
            </a:r>
            <a:endParaRPr kumimoji="1" lang="ja-JP" altLang="en-US" sz="700" dirty="0" err="1">
              <a:latin typeface="Meiryo UI" panose="020B0604030504040204" pitchFamily="50" charset="-128"/>
              <a:ea typeface="Meiryo UI" panose="020B0604030504040204" pitchFamily="50" charset="-128"/>
            </a:endParaRPr>
          </a:p>
        </p:txBody>
      </p:sp>
      <p:sp>
        <p:nvSpPr>
          <p:cNvPr id="182" name="楕円 181"/>
          <p:cNvSpPr/>
          <p:nvPr/>
        </p:nvSpPr>
        <p:spPr bwMode="gray">
          <a:xfrm>
            <a:off x="9664010" y="5096542"/>
            <a:ext cx="730858" cy="304696"/>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err="1">
                <a:latin typeface="Meiryo UI" panose="020B0604030504040204" pitchFamily="50" charset="-128"/>
                <a:ea typeface="Meiryo UI" panose="020B0604030504040204" pitchFamily="50" charset="-128"/>
              </a:rPr>
              <a:t>WoT</a:t>
            </a:r>
            <a:r>
              <a:rPr lang="en-US" altLang="ja-JP" sz="700" dirty="0">
                <a:latin typeface="Meiryo UI" panose="020B0604030504040204" pitchFamily="50" charset="-128"/>
                <a:ea typeface="Meiryo UI" panose="020B0604030504040204" pitchFamily="50" charset="-128"/>
              </a:rPr>
              <a:t>-OCF bridge</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(Intel)</a:t>
            </a:r>
            <a:endParaRPr kumimoji="1" lang="ja-JP" altLang="en-US" sz="700" dirty="0" err="1">
              <a:latin typeface="Meiryo UI" panose="020B0604030504040204" pitchFamily="50" charset="-128"/>
              <a:ea typeface="Meiryo UI" panose="020B0604030504040204" pitchFamily="50" charset="-128"/>
            </a:endParaRPr>
          </a:p>
        </p:txBody>
      </p:sp>
      <p:cxnSp>
        <p:nvCxnSpPr>
          <p:cNvPr id="183" name="直線コネクタ 182"/>
          <p:cNvCxnSpPr>
            <a:stCxn id="182" idx="4"/>
            <a:endCxn id="181" idx="0"/>
          </p:cNvCxnSpPr>
          <p:nvPr/>
        </p:nvCxnSpPr>
        <p:spPr>
          <a:xfrm>
            <a:off x="10029439" y="5401239"/>
            <a:ext cx="5212" cy="33769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7" name="直線コネクタ 196"/>
          <p:cNvCxnSpPr>
            <a:stCxn id="239" idx="3"/>
            <a:endCxn id="241" idx="7"/>
          </p:cNvCxnSpPr>
          <p:nvPr/>
        </p:nvCxnSpPr>
        <p:spPr>
          <a:xfrm flipH="1">
            <a:off x="2944121" y="2875642"/>
            <a:ext cx="6804441" cy="737341"/>
          </a:xfrm>
          <a:prstGeom prst="line">
            <a:avLst/>
          </a:prstGeom>
          <a:ln>
            <a:solidFill>
              <a:srgbClr val="0070C0"/>
            </a:solidFill>
            <a:prstDash val="dash"/>
          </a:ln>
        </p:spPr>
        <p:style>
          <a:lnRef idx="1">
            <a:schemeClr val="accent1"/>
          </a:lnRef>
          <a:fillRef idx="0">
            <a:schemeClr val="accent1"/>
          </a:fillRef>
          <a:effectRef idx="0">
            <a:schemeClr val="accent1"/>
          </a:effectRef>
          <a:fontRef idx="minor">
            <a:schemeClr val="tx1"/>
          </a:fontRef>
        </p:style>
      </p:cxnSp>
      <p:cxnSp>
        <p:nvCxnSpPr>
          <p:cNvPr id="206" name="直線コネクタ 205"/>
          <p:cNvCxnSpPr>
            <a:stCxn id="126" idx="4"/>
            <a:endCxn id="290" idx="7"/>
          </p:cNvCxnSpPr>
          <p:nvPr/>
        </p:nvCxnSpPr>
        <p:spPr>
          <a:xfrm flipH="1">
            <a:off x="4112777" y="2808557"/>
            <a:ext cx="2735054" cy="844235"/>
          </a:xfrm>
          <a:prstGeom prst="line">
            <a:avLst/>
          </a:prstGeom>
        </p:spPr>
        <p:style>
          <a:lnRef idx="1">
            <a:schemeClr val="accent1"/>
          </a:lnRef>
          <a:fillRef idx="0">
            <a:schemeClr val="accent1"/>
          </a:fillRef>
          <a:effectRef idx="0">
            <a:schemeClr val="accent1"/>
          </a:effectRef>
          <a:fontRef idx="minor">
            <a:schemeClr val="tx1"/>
          </a:fontRef>
        </p:style>
      </p:cxnSp>
      <p:sp>
        <p:nvSpPr>
          <p:cNvPr id="217" name="楕円 216"/>
          <p:cNvSpPr/>
          <p:nvPr/>
        </p:nvSpPr>
        <p:spPr bwMode="gray">
          <a:xfrm>
            <a:off x="4027767" y="5081078"/>
            <a:ext cx="730858" cy="330090"/>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Device sim.</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(Panasonic)</a:t>
            </a:r>
            <a:endParaRPr kumimoji="1" lang="ja-JP" altLang="en-US" sz="700" dirty="0" err="1">
              <a:latin typeface="Meiryo UI" panose="020B0604030504040204" pitchFamily="50" charset="-128"/>
              <a:ea typeface="Meiryo UI" panose="020B0604030504040204" pitchFamily="50" charset="-128"/>
            </a:endParaRPr>
          </a:p>
        </p:txBody>
      </p:sp>
      <p:sp>
        <p:nvSpPr>
          <p:cNvPr id="219" name="楕円 218"/>
          <p:cNvSpPr/>
          <p:nvPr/>
        </p:nvSpPr>
        <p:spPr bwMode="gray">
          <a:xfrm>
            <a:off x="4037300" y="5548378"/>
            <a:ext cx="730858" cy="330090"/>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Google home</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(Panasonic)</a:t>
            </a:r>
            <a:endParaRPr kumimoji="1" lang="ja-JP" altLang="en-US" sz="700" dirty="0" err="1">
              <a:latin typeface="Meiryo UI" panose="020B0604030504040204" pitchFamily="50" charset="-128"/>
              <a:ea typeface="Meiryo UI" panose="020B0604030504040204" pitchFamily="50" charset="-128"/>
            </a:endParaRPr>
          </a:p>
        </p:txBody>
      </p:sp>
      <p:sp>
        <p:nvSpPr>
          <p:cNvPr id="220" name="楕円 219"/>
          <p:cNvSpPr/>
          <p:nvPr/>
        </p:nvSpPr>
        <p:spPr bwMode="gray">
          <a:xfrm>
            <a:off x="4027767" y="6021560"/>
            <a:ext cx="730858" cy="330090"/>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LED light</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(Panasonic)</a:t>
            </a:r>
            <a:endParaRPr kumimoji="1" lang="ja-JP" altLang="en-US" sz="700" dirty="0" err="1">
              <a:latin typeface="Meiryo UI" panose="020B0604030504040204" pitchFamily="50" charset="-128"/>
              <a:ea typeface="Meiryo UI" panose="020B0604030504040204" pitchFamily="50" charset="-128"/>
            </a:endParaRPr>
          </a:p>
        </p:txBody>
      </p:sp>
      <p:cxnSp>
        <p:nvCxnSpPr>
          <p:cNvPr id="223" name="直線コネクタ 222"/>
          <p:cNvCxnSpPr>
            <a:stCxn id="76" idx="4"/>
            <a:endCxn id="217" idx="0"/>
          </p:cNvCxnSpPr>
          <p:nvPr/>
        </p:nvCxnSpPr>
        <p:spPr>
          <a:xfrm flipH="1">
            <a:off x="4393196" y="1481936"/>
            <a:ext cx="869254" cy="3599142"/>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25" name="直線コネクタ 224"/>
          <p:cNvCxnSpPr>
            <a:stCxn id="76" idx="4"/>
            <a:endCxn id="218" idx="0"/>
          </p:cNvCxnSpPr>
          <p:nvPr/>
        </p:nvCxnSpPr>
        <p:spPr>
          <a:xfrm flipH="1">
            <a:off x="5205158" y="1481936"/>
            <a:ext cx="57292" cy="3606732"/>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260" name="楕円 259"/>
          <p:cNvSpPr/>
          <p:nvPr/>
        </p:nvSpPr>
        <p:spPr bwMode="gray">
          <a:xfrm>
            <a:off x="7131847" y="1111283"/>
            <a:ext cx="672184" cy="399462"/>
          </a:xfrm>
          <a:prstGeom prst="ellipse">
            <a:avLst/>
          </a:prstGeom>
          <a:solidFill>
            <a:srgbClr val="FFC000"/>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Application</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(Fujitsu)</a:t>
            </a:r>
            <a:endParaRPr kumimoji="1" lang="ja-JP" altLang="en-US" sz="700" dirty="0" err="1">
              <a:latin typeface="Meiryo UI" panose="020B0604030504040204" pitchFamily="50" charset="-128"/>
              <a:ea typeface="Meiryo UI" panose="020B0604030504040204" pitchFamily="50" charset="-128"/>
            </a:endParaRPr>
          </a:p>
        </p:txBody>
      </p:sp>
      <p:cxnSp>
        <p:nvCxnSpPr>
          <p:cNvPr id="261" name="直線コネクタ 260"/>
          <p:cNvCxnSpPr>
            <a:stCxn id="260" idx="4"/>
            <a:endCxn id="126" idx="0"/>
          </p:cNvCxnSpPr>
          <p:nvPr/>
        </p:nvCxnSpPr>
        <p:spPr>
          <a:xfrm flipH="1">
            <a:off x="6847831" y="1510746"/>
            <a:ext cx="620108" cy="9446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2" name="直線コネクタ 271"/>
          <p:cNvCxnSpPr>
            <a:stCxn id="134" idx="4"/>
            <a:endCxn id="217" idx="0"/>
          </p:cNvCxnSpPr>
          <p:nvPr/>
        </p:nvCxnSpPr>
        <p:spPr>
          <a:xfrm flipH="1">
            <a:off x="4393197" y="1500736"/>
            <a:ext cx="1965403" cy="3580342"/>
          </a:xfrm>
          <a:prstGeom prst="line">
            <a:avLst/>
          </a:prstGeom>
        </p:spPr>
        <p:style>
          <a:lnRef idx="1">
            <a:schemeClr val="accent1"/>
          </a:lnRef>
          <a:fillRef idx="0">
            <a:schemeClr val="accent1"/>
          </a:fillRef>
          <a:effectRef idx="0">
            <a:schemeClr val="accent1"/>
          </a:effectRef>
          <a:fontRef idx="minor">
            <a:schemeClr val="tx1"/>
          </a:fontRef>
        </p:style>
      </p:cxnSp>
      <p:sp>
        <p:nvSpPr>
          <p:cNvPr id="290" name="楕円 289"/>
          <p:cNvSpPr/>
          <p:nvPr/>
        </p:nvSpPr>
        <p:spPr bwMode="gray">
          <a:xfrm>
            <a:off x="3488951" y="3605130"/>
            <a:ext cx="730858" cy="325450"/>
          </a:xfrm>
          <a:prstGeom prst="ellipse">
            <a:avLst/>
          </a:prstGeom>
          <a:solidFill>
            <a:srgbClr val="D2ECB6"/>
          </a:solidFill>
          <a:ln w="22225" cap="flat" cmpd="sng" algn="ctr">
            <a:solidFill>
              <a:schemeClr val="accent1"/>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Oracle-</a:t>
            </a:r>
            <a:r>
              <a:rPr lang="en-US" altLang="ja-JP" sz="700" dirty="0" err="1">
                <a:latin typeface="Meiryo UI" panose="020B0604030504040204" pitchFamily="50" charset="-128"/>
                <a:ea typeface="Meiryo UI" panose="020B0604030504040204" pitchFamily="50" charset="-128"/>
              </a:rPr>
              <a:t>WoT</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bridge</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(Fujitsu)</a:t>
            </a:r>
            <a:endParaRPr kumimoji="1" lang="ja-JP" altLang="en-US" sz="700" dirty="0" err="1">
              <a:latin typeface="Meiryo UI" panose="020B0604030504040204" pitchFamily="50" charset="-128"/>
              <a:ea typeface="Meiryo UI" panose="020B0604030504040204" pitchFamily="50" charset="-128"/>
            </a:endParaRPr>
          </a:p>
        </p:txBody>
      </p:sp>
      <p:sp>
        <p:nvSpPr>
          <p:cNvPr id="293" name="テキスト ボックス 292"/>
          <p:cNvSpPr txBox="1"/>
          <p:nvPr/>
        </p:nvSpPr>
        <p:spPr>
          <a:xfrm rot="20333266">
            <a:off x="6166062" y="2747787"/>
            <a:ext cx="552188" cy="215444"/>
          </a:xfrm>
          <a:prstGeom prst="rect">
            <a:avLst/>
          </a:prstGeom>
          <a:noFill/>
        </p:spPr>
        <p:txBody>
          <a:bodyPr wrap="square" rtlCol="0">
            <a:spAutoFit/>
          </a:bodyPr>
          <a:lstStyle/>
          <a:p>
            <a:r>
              <a:rPr kumimoji="1" lang="en-US" altLang="ja-JP" sz="800" dirty="0"/>
              <a:t>Oracle</a:t>
            </a:r>
            <a:r>
              <a:rPr kumimoji="1" lang="ja-JP" altLang="en-US" sz="800" dirty="0"/>
              <a:t> </a:t>
            </a:r>
            <a:r>
              <a:rPr kumimoji="1" lang="en-US" altLang="ja-JP" sz="800" dirty="0"/>
              <a:t>IF</a:t>
            </a:r>
            <a:endParaRPr kumimoji="1" lang="ja-JP" altLang="en-US" sz="800" dirty="0"/>
          </a:p>
        </p:txBody>
      </p:sp>
      <p:sp>
        <p:nvSpPr>
          <p:cNvPr id="294" name="テキスト ボックス 293"/>
          <p:cNvSpPr txBox="1"/>
          <p:nvPr/>
        </p:nvSpPr>
        <p:spPr>
          <a:xfrm rot="3708911">
            <a:off x="6254217" y="1863351"/>
            <a:ext cx="1095565" cy="338554"/>
          </a:xfrm>
          <a:prstGeom prst="rect">
            <a:avLst/>
          </a:prstGeom>
          <a:noFill/>
        </p:spPr>
        <p:txBody>
          <a:bodyPr wrap="square" rtlCol="0">
            <a:spAutoFit/>
          </a:bodyPr>
          <a:lstStyle/>
          <a:p>
            <a:r>
              <a:rPr kumimoji="1" lang="en-US" altLang="ja-JP" sz="800" dirty="0"/>
              <a:t>Oracle</a:t>
            </a:r>
            <a:r>
              <a:rPr kumimoji="1" lang="ja-JP" altLang="en-US" sz="800" dirty="0"/>
              <a:t> </a:t>
            </a:r>
            <a:r>
              <a:rPr kumimoji="1" lang="en-US" altLang="ja-JP" sz="800" dirty="0"/>
              <a:t>IF</a:t>
            </a:r>
          </a:p>
          <a:p>
            <a:r>
              <a:rPr kumimoji="1" lang="en-US" altLang="ja-JP" sz="800" dirty="0"/>
              <a:t>(td2dm conv.)</a:t>
            </a:r>
            <a:endParaRPr kumimoji="1" lang="ja-JP" altLang="en-US" sz="800" dirty="0"/>
          </a:p>
        </p:txBody>
      </p:sp>
      <p:sp>
        <p:nvSpPr>
          <p:cNvPr id="295" name="テキスト ボックス 294"/>
          <p:cNvSpPr txBox="1"/>
          <p:nvPr/>
        </p:nvSpPr>
        <p:spPr>
          <a:xfrm rot="18260720">
            <a:off x="7003227" y="1911113"/>
            <a:ext cx="552190" cy="215444"/>
          </a:xfrm>
          <a:prstGeom prst="rect">
            <a:avLst/>
          </a:prstGeom>
          <a:noFill/>
        </p:spPr>
        <p:txBody>
          <a:bodyPr wrap="square" rtlCol="0">
            <a:spAutoFit/>
          </a:bodyPr>
          <a:lstStyle/>
          <a:p>
            <a:r>
              <a:rPr kumimoji="1" lang="en-US" altLang="ja-JP" sz="800" dirty="0"/>
              <a:t>Oracle</a:t>
            </a:r>
            <a:r>
              <a:rPr kumimoji="1" lang="ja-JP" altLang="en-US" sz="800" dirty="0"/>
              <a:t> </a:t>
            </a:r>
            <a:r>
              <a:rPr kumimoji="1" lang="en-US" altLang="ja-JP" sz="800" dirty="0"/>
              <a:t>IF</a:t>
            </a:r>
            <a:endParaRPr kumimoji="1" lang="ja-JP" altLang="en-US" sz="800" dirty="0"/>
          </a:p>
        </p:txBody>
      </p:sp>
      <p:sp>
        <p:nvSpPr>
          <p:cNvPr id="296" name="テキスト ボックス 295"/>
          <p:cNvSpPr txBox="1"/>
          <p:nvPr/>
        </p:nvSpPr>
        <p:spPr>
          <a:xfrm rot="1341252">
            <a:off x="8010678" y="3159800"/>
            <a:ext cx="552190" cy="215444"/>
          </a:xfrm>
          <a:prstGeom prst="rect">
            <a:avLst/>
          </a:prstGeom>
          <a:noFill/>
        </p:spPr>
        <p:txBody>
          <a:bodyPr wrap="square" rtlCol="0">
            <a:spAutoFit/>
          </a:bodyPr>
          <a:lstStyle/>
          <a:p>
            <a:pPr algn="r"/>
            <a:r>
              <a:rPr kumimoji="1" lang="en-US" altLang="ja-JP" sz="800" dirty="0"/>
              <a:t>Oracle</a:t>
            </a:r>
            <a:r>
              <a:rPr kumimoji="1" lang="ja-JP" altLang="en-US" sz="800" dirty="0"/>
              <a:t> </a:t>
            </a:r>
            <a:r>
              <a:rPr kumimoji="1" lang="en-US" altLang="ja-JP" sz="800" dirty="0"/>
              <a:t>IF</a:t>
            </a:r>
            <a:endParaRPr kumimoji="1" lang="ja-JP" altLang="en-US" sz="800" dirty="0"/>
          </a:p>
        </p:txBody>
      </p:sp>
      <p:sp>
        <p:nvSpPr>
          <p:cNvPr id="298" name="テキスト ボックス 297"/>
          <p:cNvSpPr txBox="1"/>
          <p:nvPr/>
        </p:nvSpPr>
        <p:spPr>
          <a:xfrm rot="5400000">
            <a:off x="6585352" y="4556151"/>
            <a:ext cx="715414" cy="215444"/>
          </a:xfrm>
          <a:prstGeom prst="rect">
            <a:avLst/>
          </a:prstGeom>
          <a:noFill/>
        </p:spPr>
        <p:txBody>
          <a:bodyPr wrap="square" rtlCol="0">
            <a:spAutoFit/>
          </a:bodyPr>
          <a:lstStyle/>
          <a:p>
            <a:r>
              <a:rPr kumimoji="1" lang="en-US" altLang="ja-JP" sz="800" dirty="0"/>
              <a:t>Oracle</a:t>
            </a:r>
            <a:r>
              <a:rPr kumimoji="1" lang="ja-JP" altLang="en-US" sz="800" dirty="0"/>
              <a:t> </a:t>
            </a:r>
            <a:r>
              <a:rPr kumimoji="1" lang="en-US" altLang="ja-JP" sz="800" dirty="0"/>
              <a:t>IF</a:t>
            </a:r>
            <a:endParaRPr kumimoji="1" lang="ja-JP" altLang="en-US" sz="800" dirty="0"/>
          </a:p>
        </p:txBody>
      </p:sp>
      <p:sp>
        <p:nvSpPr>
          <p:cNvPr id="299" name="テキスト ボックス 298"/>
          <p:cNvSpPr txBox="1"/>
          <p:nvPr/>
        </p:nvSpPr>
        <p:spPr>
          <a:xfrm rot="21220475">
            <a:off x="7955202" y="2761139"/>
            <a:ext cx="1121754" cy="215444"/>
          </a:xfrm>
          <a:prstGeom prst="rect">
            <a:avLst/>
          </a:prstGeom>
          <a:noFill/>
        </p:spPr>
        <p:txBody>
          <a:bodyPr wrap="square" rtlCol="0">
            <a:spAutoFit/>
          </a:bodyPr>
          <a:lstStyle/>
          <a:p>
            <a:pPr algn="r"/>
            <a:r>
              <a:rPr kumimoji="1" lang="en-US" altLang="ja-JP" sz="800" dirty="0"/>
              <a:t>TD</a:t>
            </a:r>
            <a:r>
              <a:rPr kumimoji="1" lang="ja-JP" altLang="en-US" sz="800" dirty="0"/>
              <a:t> </a:t>
            </a:r>
            <a:r>
              <a:rPr kumimoji="1" lang="en-US" altLang="ja-JP" sz="800" dirty="0"/>
              <a:t>directory</a:t>
            </a:r>
            <a:r>
              <a:rPr kumimoji="1" lang="ja-JP" altLang="en-US" sz="800" dirty="0"/>
              <a:t> </a:t>
            </a:r>
            <a:r>
              <a:rPr kumimoji="1" lang="en-US" altLang="ja-JP" sz="800" dirty="0"/>
              <a:t>IF (trying)</a:t>
            </a:r>
            <a:endParaRPr kumimoji="1" lang="ja-JP" altLang="en-US" sz="800" dirty="0"/>
          </a:p>
        </p:txBody>
      </p:sp>
      <p:sp>
        <p:nvSpPr>
          <p:cNvPr id="300" name="テキスト ボックス 299"/>
          <p:cNvSpPr txBox="1"/>
          <p:nvPr/>
        </p:nvSpPr>
        <p:spPr>
          <a:xfrm rot="2472049">
            <a:off x="3120682" y="4513710"/>
            <a:ext cx="526446" cy="215444"/>
          </a:xfrm>
          <a:prstGeom prst="rect">
            <a:avLst/>
          </a:prstGeom>
          <a:noFill/>
        </p:spPr>
        <p:txBody>
          <a:bodyPr wrap="square" rtlCol="0">
            <a:spAutoFit/>
          </a:bodyPr>
          <a:lstStyle/>
          <a:p>
            <a:r>
              <a:rPr kumimoji="1" lang="en-US" altLang="ja-JP" sz="800" dirty="0"/>
              <a:t>Register</a:t>
            </a:r>
            <a:endParaRPr kumimoji="1" lang="ja-JP" altLang="en-US" sz="800" dirty="0"/>
          </a:p>
        </p:txBody>
      </p:sp>
      <p:sp>
        <p:nvSpPr>
          <p:cNvPr id="301" name="テキスト ボックス 300"/>
          <p:cNvSpPr txBox="1"/>
          <p:nvPr/>
        </p:nvSpPr>
        <p:spPr>
          <a:xfrm rot="19861779">
            <a:off x="3173005" y="2049496"/>
            <a:ext cx="474956" cy="215444"/>
          </a:xfrm>
          <a:prstGeom prst="rect">
            <a:avLst/>
          </a:prstGeom>
          <a:noFill/>
        </p:spPr>
        <p:txBody>
          <a:bodyPr wrap="square" rtlCol="0">
            <a:spAutoFit/>
          </a:bodyPr>
          <a:lstStyle/>
          <a:p>
            <a:r>
              <a:rPr kumimoji="1" lang="en-US" altLang="ja-JP" sz="800" dirty="0"/>
              <a:t>lookup</a:t>
            </a:r>
            <a:endParaRPr kumimoji="1" lang="ja-JP" altLang="en-US" sz="800" dirty="0"/>
          </a:p>
        </p:txBody>
      </p:sp>
      <p:cxnSp>
        <p:nvCxnSpPr>
          <p:cNvPr id="304" name="直線コネクタ 303"/>
          <p:cNvCxnSpPr>
            <a:stCxn id="240" idx="4"/>
            <a:endCxn id="241" idx="0"/>
          </p:cNvCxnSpPr>
          <p:nvPr/>
        </p:nvCxnSpPr>
        <p:spPr>
          <a:xfrm flipH="1">
            <a:off x="2722507" y="2851480"/>
            <a:ext cx="12649" cy="700266"/>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305" name="テキスト ボックス 304"/>
          <p:cNvSpPr txBox="1"/>
          <p:nvPr/>
        </p:nvSpPr>
        <p:spPr>
          <a:xfrm rot="3292032">
            <a:off x="7066775" y="4498424"/>
            <a:ext cx="704906" cy="215444"/>
          </a:xfrm>
          <a:prstGeom prst="rect">
            <a:avLst/>
          </a:prstGeom>
          <a:noFill/>
        </p:spPr>
        <p:txBody>
          <a:bodyPr wrap="square" rtlCol="0">
            <a:spAutoFit/>
          </a:bodyPr>
          <a:lstStyle/>
          <a:p>
            <a:pPr algn="ctr"/>
            <a:r>
              <a:rPr kumimoji="1" lang="en-US" altLang="ja-JP" sz="800" dirty="0" err="1"/>
              <a:t>WebSocket</a:t>
            </a:r>
            <a:endParaRPr kumimoji="1" lang="ja-JP" altLang="en-US" sz="800" dirty="0"/>
          </a:p>
        </p:txBody>
      </p:sp>
      <p:sp>
        <p:nvSpPr>
          <p:cNvPr id="306" name="テキスト ボックス 305"/>
          <p:cNvSpPr txBox="1"/>
          <p:nvPr/>
        </p:nvSpPr>
        <p:spPr>
          <a:xfrm rot="5400000">
            <a:off x="3052233" y="3147531"/>
            <a:ext cx="718628" cy="215444"/>
          </a:xfrm>
          <a:prstGeom prst="rect">
            <a:avLst/>
          </a:prstGeom>
          <a:noFill/>
        </p:spPr>
        <p:txBody>
          <a:bodyPr wrap="square" rtlCol="0">
            <a:spAutoFit/>
          </a:bodyPr>
          <a:lstStyle/>
          <a:p>
            <a:pPr algn="r"/>
            <a:r>
              <a:rPr kumimoji="1" lang="en-US" altLang="ja-JP" sz="800" dirty="0" err="1"/>
              <a:t>WebSocket</a:t>
            </a:r>
            <a:endParaRPr kumimoji="1" lang="ja-JP" altLang="en-US" sz="800" dirty="0"/>
          </a:p>
        </p:txBody>
      </p:sp>
      <p:sp>
        <p:nvSpPr>
          <p:cNvPr id="313" name="楕円 312"/>
          <p:cNvSpPr/>
          <p:nvPr/>
        </p:nvSpPr>
        <p:spPr bwMode="gray">
          <a:xfrm>
            <a:off x="5629795" y="5094509"/>
            <a:ext cx="730858" cy="330090"/>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sensor</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(KETI)</a:t>
            </a:r>
            <a:endParaRPr kumimoji="1" lang="ja-JP" altLang="en-US" sz="700" dirty="0" err="1">
              <a:latin typeface="Meiryo UI" panose="020B0604030504040204" pitchFamily="50" charset="-128"/>
              <a:ea typeface="Meiryo UI" panose="020B0604030504040204" pitchFamily="50" charset="-128"/>
            </a:endParaRPr>
          </a:p>
        </p:txBody>
      </p:sp>
      <p:cxnSp>
        <p:nvCxnSpPr>
          <p:cNvPr id="314" name="直線コネクタ 313"/>
          <p:cNvCxnSpPr>
            <a:stCxn id="76" idx="4"/>
            <a:endCxn id="313" idx="0"/>
          </p:cNvCxnSpPr>
          <p:nvPr/>
        </p:nvCxnSpPr>
        <p:spPr>
          <a:xfrm>
            <a:off x="5262450" y="1481937"/>
            <a:ext cx="732774" cy="3612573"/>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317" name="テキスト ボックス 316"/>
          <p:cNvSpPr txBox="1"/>
          <p:nvPr/>
        </p:nvSpPr>
        <p:spPr>
          <a:xfrm rot="4551738">
            <a:off x="5559881" y="4224249"/>
            <a:ext cx="749630" cy="215444"/>
          </a:xfrm>
          <a:prstGeom prst="rect">
            <a:avLst/>
          </a:prstGeom>
          <a:noFill/>
        </p:spPr>
        <p:txBody>
          <a:bodyPr wrap="square" rtlCol="0">
            <a:spAutoFit/>
          </a:bodyPr>
          <a:lstStyle/>
          <a:p>
            <a:pPr algn="r"/>
            <a:r>
              <a:rPr kumimoji="1" lang="en-US" altLang="ja-JP" sz="800" dirty="0"/>
              <a:t>Long Polling</a:t>
            </a:r>
            <a:endParaRPr kumimoji="1" lang="ja-JP" altLang="en-US" sz="800" dirty="0"/>
          </a:p>
        </p:txBody>
      </p:sp>
      <p:cxnSp>
        <p:nvCxnSpPr>
          <p:cNvPr id="322" name="直線コネクタ 321"/>
          <p:cNvCxnSpPr>
            <a:stCxn id="131" idx="1"/>
            <a:endCxn id="4" idx="5"/>
          </p:cNvCxnSpPr>
          <p:nvPr/>
        </p:nvCxnSpPr>
        <p:spPr>
          <a:xfrm flipH="1" flipV="1">
            <a:off x="3571361" y="2936877"/>
            <a:ext cx="5200518" cy="750886"/>
          </a:xfrm>
          <a:prstGeom prst="line">
            <a:avLst/>
          </a:prstGeom>
          <a:ln>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323" name="テキスト ボックス 322"/>
          <p:cNvSpPr txBox="1"/>
          <p:nvPr/>
        </p:nvSpPr>
        <p:spPr>
          <a:xfrm rot="491987">
            <a:off x="7622169" y="3401985"/>
            <a:ext cx="986602" cy="215444"/>
          </a:xfrm>
          <a:prstGeom prst="rect">
            <a:avLst/>
          </a:prstGeom>
          <a:noFill/>
        </p:spPr>
        <p:txBody>
          <a:bodyPr wrap="square" rtlCol="0">
            <a:spAutoFit/>
          </a:bodyPr>
          <a:lstStyle/>
          <a:p>
            <a:pPr algn="r"/>
            <a:r>
              <a:rPr kumimoji="1" lang="en-US" altLang="ja-JP" sz="800" dirty="0" err="1"/>
              <a:t>WebSocket</a:t>
            </a:r>
            <a:r>
              <a:rPr kumimoji="1" lang="en-US" altLang="ja-JP" sz="800" dirty="0"/>
              <a:t> (trying)</a:t>
            </a:r>
            <a:endParaRPr kumimoji="1" lang="ja-JP" altLang="en-US" sz="800" dirty="0"/>
          </a:p>
        </p:txBody>
      </p:sp>
      <p:cxnSp>
        <p:nvCxnSpPr>
          <p:cNvPr id="325" name="直線コネクタ 324"/>
          <p:cNvCxnSpPr>
            <a:stCxn id="5" idx="4"/>
            <a:endCxn id="14" idx="0"/>
          </p:cNvCxnSpPr>
          <p:nvPr/>
        </p:nvCxnSpPr>
        <p:spPr>
          <a:xfrm flipH="1">
            <a:off x="2821649" y="4181660"/>
            <a:ext cx="469715" cy="901683"/>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331" name="楕円 330"/>
          <p:cNvSpPr/>
          <p:nvPr/>
        </p:nvSpPr>
        <p:spPr bwMode="gray">
          <a:xfrm>
            <a:off x="3478032" y="4019302"/>
            <a:ext cx="730858" cy="325450"/>
          </a:xfrm>
          <a:prstGeom prst="ellipse">
            <a:avLst/>
          </a:prstGeom>
          <a:solidFill>
            <a:srgbClr val="D2ECB6"/>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err="1">
                <a:latin typeface="Meiryo UI" panose="020B0604030504040204" pitchFamily="50" charset="-128"/>
                <a:ea typeface="Meiryo UI" panose="020B0604030504040204" pitchFamily="50" charset="-128"/>
              </a:rPr>
              <a:t>WoT-EtherCAT</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bridge</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(Fujitsu)</a:t>
            </a:r>
            <a:endParaRPr kumimoji="1" lang="ja-JP" altLang="en-US" sz="700" dirty="0" err="1">
              <a:latin typeface="Meiryo UI" panose="020B0604030504040204" pitchFamily="50" charset="-128"/>
              <a:ea typeface="Meiryo UI" panose="020B0604030504040204" pitchFamily="50" charset="-128"/>
            </a:endParaRPr>
          </a:p>
        </p:txBody>
      </p:sp>
      <p:sp>
        <p:nvSpPr>
          <p:cNvPr id="2" name="角丸四角形 1"/>
          <p:cNvSpPr/>
          <p:nvPr/>
        </p:nvSpPr>
        <p:spPr>
          <a:xfrm>
            <a:off x="5292701" y="5715368"/>
            <a:ext cx="3385958" cy="802376"/>
          </a:xfrm>
          <a:prstGeom prst="roundRect">
            <a:avLst/>
          </a:prstGeom>
          <a:noFill/>
          <a:ln w="22225">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cxnSp>
        <p:nvCxnSpPr>
          <p:cNvPr id="110" name="直線コネクタ 109"/>
          <p:cNvCxnSpPr>
            <a:stCxn id="13" idx="4"/>
            <a:endCxn id="217" idx="0"/>
          </p:cNvCxnSpPr>
          <p:nvPr/>
        </p:nvCxnSpPr>
        <p:spPr>
          <a:xfrm>
            <a:off x="4294606" y="1506804"/>
            <a:ext cx="98590" cy="3574275"/>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113" name="テキスト ボックス 112"/>
          <p:cNvSpPr txBox="1"/>
          <p:nvPr/>
        </p:nvSpPr>
        <p:spPr>
          <a:xfrm rot="5400000">
            <a:off x="4058943" y="2574721"/>
            <a:ext cx="759161" cy="215444"/>
          </a:xfrm>
          <a:prstGeom prst="rect">
            <a:avLst/>
          </a:prstGeom>
          <a:noFill/>
          <a:ln>
            <a:solidFill>
              <a:srgbClr val="0070C0"/>
            </a:solidFill>
          </a:ln>
        </p:spPr>
        <p:txBody>
          <a:bodyPr wrap="square" rtlCol="0">
            <a:spAutoFit/>
          </a:bodyPr>
          <a:lstStyle/>
          <a:p>
            <a:pPr algn="r"/>
            <a:r>
              <a:rPr kumimoji="1" lang="en-US" altLang="ja-JP" sz="800" dirty="0"/>
              <a:t>Long Polling</a:t>
            </a:r>
            <a:endParaRPr kumimoji="1" lang="ja-JP" altLang="en-US" sz="800" dirty="0"/>
          </a:p>
        </p:txBody>
      </p:sp>
      <p:cxnSp>
        <p:nvCxnSpPr>
          <p:cNvPr id="114" name="直線コネクタ 113"/>
          <p:cNvCxnSpPr>
            <a:stCxn id="13" idx="4"/>
            <a:endCxn id="182" idx="0"/>
          </p:cNvCxnSpPr>
          <p:nvPr/>
        </p:nvCxnSpPr>
        <p:spPr>
          <a:xfrm>
            <a:off x="4294607" y="1506804"/>
            <a:ext cx="5734833" cy="3589739"/>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137" name="楕円 136"/>
          <p:cNvSpPr/>
          <p:nvPr/>
        </p:nvSpPr>
        <p:spPr bwMode="gray">
          <a:xfrm>
            <a:off x="8049613" y="5103322"/>
            <a:ext cx="730858" cy="274618"/>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err="1">
                <a:latin typeface="Meiryo UI" panose="020B0604030504040204" pitchFamily="50" charset="-128"/>
                <a:ea typeface="Meiryo UI" panose="020B0604030504040204" pitchFamily="50" charset="-128"/>
              </a:rPr>
              <a:t>Nabaztag</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(Siemens)</a:t>
            </a:r>
            <a:endParaRPr kumimoji="1" lang="ja-JP" altLang="en-US" sz="700" dirty="0" err="1">
              <a:latin typeface="Meiryo UI" panose="020B0604030504040204" pitchFamily="50" charset="-128"/>
              <a:ea typeface="Meiryo UI" panose="020B0604030504040204" pitchFamily="50" charset="-128"/>
            </a:endParaRPr>
          </a:p>
        </p:txBody>
      </p:sp>
      <p:cxnSp>
        <p:nvCxnSpPr>
          <p:cNvPr id="139" name="直線コネクタ 138"/>
          <p:cNvCxnSpPr>
            <a:stCxn id="13" idx="4"/>
            <a:endCxn id="137" idx="0"/>
          </p:cNvCxnSpPr>
          <p:nvPr/>
        </p:nvCxnSpPr>
        <p:spPr>
          <a:xfrm>
            <a:off x="4294606" y="1506804"/>
            <a:ext cx="4120436" cy="3596519"/>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93" name="楕円 312"/>
          <p:cNvSpPr/>
          <p:nvPr/>
        </p:nvSpPr>
        <p:spPr bwMode="gray">
          <a:xfrm>
            <a:off x="7001395" y="6135909"/>
            <a:ext cx="730858" cy="330090"/>
          </a:xfrm>
          <a:prstGeom prst="ellipse">
            <a:avLst/>
          </a:prstGeom>
          <a:solidFill>
            <a:srgbClr val="D6EAFA"/>
          </a:solidFill>
          <a:ln w="222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Sensor </a:t>
            </a:r>
            <a:r>
              <a:rPr lang="en-US" altLang="ja-JP" sz="700" dirty="0" err="1">
                <a:latin typeface="Meiryo UI" panose="020B0604030504040204" pitchFamily="50" charset="-128"/>
                <a:ea typeface="Meiryo UI" panose="020B0604030504040204" pitchFamily="50" charset="-128"/>
              </a:rPr>
              <a:t>sim</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(KETI)</a:t>
            </a:r>
            <a:endParaRPr kumimoji="1" lang="ja-JP" altLang="en-US" sz="700" dirty="0" err="1">
              <a:latin typeface="Meiryo UI" panose="020B0604030504040204" pitchFamily="50" charset="-128"/>
              <a:ea typeface="Meiryo UI" panose="020B0604030504040204" pitchFamily="50" charset="-128"/>
            </a:endParaRPr>
          </a:p>
        </p:txBody>
      </p:sp>
      <p:sp>
        <p:nvSpPr>
          <p:cNvPr id="94" name="楕円 312"/>
          <p:cNvSpPr/>
          <p:nvPr/>
        </p:nvSpPr>
        <p:spPr bwMode="gray">
          <a:xfrm>
            <a:off x="6188595" y="6135909"/>
            <a:ext cx="730858" cy="330090"/>
          </a:xfrm>
          <a:prstGeom prst="ellipse">
            <a:avLst/>
          </a:prstGeom>
          <a:solidFill>
            <a:srgbClr val="D6EAFA"/>
          </a:solidFill>
          <a:ln w="222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Connected Car </a:t>
            </a:r>
            <a:r>
              <a:rPr lang="en-US" altLang="ja-JP" sz="700" dirty="0" err="1">
                <a:latin typeface="Meiryo UI" panose="020B0604030504040204" pitchFamily="50" charset="-128"/>
                <a:ea typeface="Meiryo UI" panose="020B0604030504040204" pitchFamily="50" charset="-128"/>
              </a:rPr>
              <a:t>sim</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(Oracle)</a:t>
            </a:r>
            <a:endParaRPr kumimoji="1" lang="ja-JP" altLang="en-US" sz="700" dirty="0" err="1">
              <a:latin typeface="Meiryo UI" panose="020B0604030504040204" pitchFamily="50" charset="-128"/>
              <a:ea typeface="Meiryo UI" panose="020B0604030504040204" pitchFamily="50" charset="-128"/>
            </a:endParaRPr>
          </a:p>
        </p:txBody>
      </p:sp>
      <p:sp>
        <p:nvSpPr>
          <p:cNvPr id="96" name="楕円 289"/>
          <p:cNvSpPr/>
          <p:nvPr/>
        </p:nvSpPr>
        <p:spPr bwMode="gray">
          <a:xfrm>
            <a:off x="8657887" y="3289333"/>
            <a:ext cx="730858" cy="365648"/>
          </a:xfrm>
          <a:prstGeom prst="ellipse">
            <a:avLst/>
          </a:prstGeom>
          <a:solidFill>
            <a:srgbClr val="D2ECB6"/>
          </a:solidFill>
          <a:ln w="22225" cap="flat" cmpd="sng" algn="ctr">
            <a:solidFill>
              <a:schemeClr val="accent1"/>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Oracle-</a:t>
            </a:r>
            <a:r>
              <a:rPr lang="en-US" altLang="ja-JP" sz="700" dirty="0" err="1">
                <a:latin typeface="Meiryo UI" panose="020B0604030504040204" pitchFamily="50" charset="-128"/>
                <a:ea typeface="Meiryo UI" panose="020B0604030504040204" pitchFamily="50" charset="-128"/>
              </a:rPr>
              <a:t>WoT</a:t>
            </a:r>
            <a:endParaRPr lang="en-US" altLang="ja-JP" sz="700" dirty="0">
              <a:latin typeface="Meiryo UI" panose="020B0604030504040204" pitchFamily="50" charset="-128"/>
              <a:ea typeface="Meiryo UI" panose="020B0604030504040204" pitchFamily="50" charset="-128"/>
            </a:endParaRPr>
          </a:p>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bridge</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(Siemens)</a:t>
            </a:r>
            <a:endParaRPr kumimoji="1" lang="ja-JP" altLang="en-US" sz="700" dirty="0" err="1">
              <a:latin typeface="Meiryo UI" panose="020B0604030504040204" pitchFamily="50" charset="-128"/>
              <a:ea typeface="Meiryo UI" panose="020B0604030504040204" pitchFamily="50" charset="-128"/>
            </a:endParaRPr>
          </a:p>
        </p:txBody>
      </p:sp>
      <p:sp>
        <p:nvSpPr>
          <p:cNvPr id="8" name="スライド番号プレースホルダー 7"/>
          <p:cNvSpPr>
            <a:spLocks noGrp="1"/>
          </p:cNvSpPr>
          <p:nvPr>
            <p:ph type="sldNum" sz="quarter" idx="12"/>
          </p:nvPr>
        </p:nvSpPr>
        <p:spPr/>
        <p:txBody>
          <a:bodyPr/>
          <a:lstStyle/>
          <a:p>
            <a:fld id="{6C6C372F-AB6C-4C8E-BDD9-C231A90F89FC}" type="slidenum">
              <a:rPr kumimoji="1" lang="ja-JP" altLang="en-US" smtClean="0"/>
              <a:t>26</a:t>
            </a:fld>
            <a:endParaRPr kumimoji="1" lang="ja-JP" altLang="en-US"/>
          </a:p>
        </p:txBody>
      </p:sp>
      <p:cxnSp>
        <p:nvCxnSpPr>
          <p:cNvPr id="97" name="直線コネクタ 296">
            <a:extLst>
              <a:ext uri="{FF2B5EF4-FFF2-40B4-BE49-F238E27FC236}">
                <a16:creationId xmlns:a16="http://schemas.microsoft.com/office/drawing/2014/main" xmlns="" id="{39C58FFA-B1D3-3A46-A448-8B0654E646FF}"/>
              </a:ext>
            </a:extLst>
          </p:cNvPr>
          <p:cNvCxnSpPr>
            <a:cxnSpLocks/>
            <a:endCxn id="313" idx="0"/>
          </p:cNvCxnSpPr>
          <p:nvPr/>
        </p:nvCxnSpPr>
        <p:spPr>
          <a:xfrm flipH="1">
            <a:off x="5995224" y="2851480"/>
            <a:ext cx="840114" cy="2243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線コネクタ 131">
            <a:extLst>
              <a:ext uri="{FF2B5EF4-FFF2-40B4-BE49-F238E27FC236}">
                <a16:creationId xmlns:a16="http://schemas.microsoft.com/office/drawing/2014/main" xmlns="" id="{8FAE9380-6EBF-4B48-BB15-08901F96C9F4}"/>
              </a:ext>
            </a:extLst>
          </p:cNvPr>
          <p:cNvCxnSpPr>
            <a:cxnSpLocks/>
            <a:stCxn id="131" idx="4"/>
          </p:cNvCxnSpPr>
          <p:nvPr/>
        </p:nvCxnSpPr>
        <p:spPr>
          <a:xfrm>
            <a:off x="9042127" y="4044671"/>
            <a:ext cx="976682" cy="10346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2" name="直線コネクタ 176">
            <a:extLst>
              <a:ext uri="{FF2B5EF4-FFF2-40B4-BE49-F238E27FC236}">
                <a16:creationId xmlns:a16="http://schemas.microsoft.com/office/drawing/2014/main" xmlns="" id="{B54DDE4F-63EC-0C43-B40B-55BEFE732E5F}"/>
              </a:ext>
            </a:extLst>
          </p:cNvPr>
          <p:cNvCxnSpPr>
            <a:cxnSpLocks/>
            <a:endCxn id="126" idx="0"/>
          </p:cNvCxnSpPr>
          <p:nvPr/>
        </p:nvCxnSpPr>
        <p:spPr>
          <a:xfrm>
            <a:off x="4330801" y="1525175"/>
            <a:ext cx="2517030" cy="9302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5" name="直線コネクタ 271">
            <a:extLst>
              <a:ext uri="{FF2B5EF4-FFF2-40B4-BE49-F238E27FC236}">
                <a16:creationId xmlns:a16="http://schemas.microsoft.com/office/drawing/2014/main" xmlns="" id="{8B93C8B9-F568-A443-8810-58DFF2506C46}"/>
              </a:ext>
            </a:extLst>
          </p:cNvPr>
          <p:cNvCxnSpPr>
            <a:cxnSpLocks/>
            <a:endCxn id="220" idx="7"/>
          </p:cNvCxnSpPr>
          <p:nvPr/>
        </p:nvCxnSpPr>
        <p:spPr>
          <a:xfrm flipH="1">
            <a:off x="4651593" y="1525175"/>
            <a:ext cx="1707006" cy="4544726"/>
          </a:xfrm>
          <a:prstGeom prst="line">
            <a:avLst/>
          </a:prstGeom>
        </p:spPr>
        <p:style>
          <a:lnRef idx="1">
            <a:schemeClr val="accent1"/>
          </a:lnRef>
          <a:fillRef idx="0">
            <a:schemeClr val="accent1"/>
          </a:fillRef>
          <a:effectRef idx="0">
            <a:schemeClr val="accent1"/>
          </a:effectRef>
          <a:fontRef idx="minor">
            <a:schemeClr val="tx1"/>
          </a:fontRef>
        </p:style>
      </p:cxnSp>
      <p:sp>
        <p:nvSpPr>
          <p:cNvPr id="218" name="楕円 217"/>
          <p:cNvSpPr/>
          <p:nvPr/>
        </p:nvSpPr>
        <p:spPr bwMode="gray">
          <a:xfrm>
            <a:off x="4839729" y="5088668"/>
            <a:ext cx="730858" cy="330090"/>
          </a:xfrm>
          <a:prstGeom prst="ellipse">
            <a:avLst/>
          </a:prstGeom>
          <a:solidFill>
            <a:srgbClr val="D6EAFA"/>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fontAlgn="ctr">
              <a:spcBef>
                <a:spcPct val="0"/>
              </a:spcBef>
              <a:spcAft>
                <a:spcPct val="0"/>
              </a:spcAft>
            </a:pPr>
            <a:r>
              <a:rPr lang="en-US" altLang="ja-JP" sz="700" dirty="0">
                <a:latin typeface="Meiryo UI" panose="020B0604030504040204" pitchFamily="50" charset="-128"/>
                <a:ea typeface="Meiryo UI" panose="020B0604030504040204" pitchFamily="50" charset="-128"/>
              </a:rPr>
              <a:t>Motion sensor</a:t>
            </a:r>
          </a:p>
          <a:p>
            <a:pPr algn="ctr" fontAlgn="ctr">
              <a:spcBef>
                <a:spcPct val="0"/>
              </a:spcBef>
              <a:spcAft>
                <a:spcPct val="0"/>
              </a:spcAft>
            </a:pPr>
            <a:r>
              <a:rPr kumimoji="1" lang="en-US" altLang="ja-JP" sz="700" dirty="0">
                <a:latin typeface="Meiryo UI" panose="020B0604030504040204" pitchFamily="50" charset="-128"/>
                <a:ea typeface="Meiryo UI" panose="020B0604030504040204" pitchFamily="50" charset="-128"/>
              </a:rPr>
              <a:t>(Intel)</a:t>
            </a:r>
            <a:endParaRPr kumimoji="1" lang="ja-JP" altLang="en-US" sz="700" dirty="0" err="1">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538829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B7A53C5-DCC0-D141-A636-F93CB08718D9}"/>
              </a:ext>
            </a:extLst>
          </p:cNvPr>
          <p:cNvSpPr>
            <a:spLocks noGrp="1"/>
          </p:cNvSpPr>
          <p:nvPr>
            <p:ph type="title"/>
          </p:nvPr>
        </p:nvSpPr>
        <p:spPr/>
        <p:txBody>
          <a:bodyPr/>
          <a:lstStyle/>
          <a:p>
            <a:r>
              <a:rPr lang="de-DE" dirty="0"/>
              <a:t>Oracle </a:t>
            </a:r>
            <a:r>
              <a:rPr lang="de-DE" dirty="0" err="1"/>
              <a:t>IoT</a:t>
            </a:r>
            <a:r>
              <a:rPr lang="de-DE" dirty="0"/>
              <a:t> Cloud </a:t>
            </a:r>
            <a:r>
              <a:rPr lang="de-DE" dirty="0" err="1"/>
              <a:t>and</a:t>
            </a:r>
            <a:r>
              <a:rPr lang="de-DE" dirty="0"/>
              <a:t> </a:t>
            </a:r>
            <a:r>
              <a:rPr lang="de-DE" dirty="0" err="1"/>
              <a:t>WoT</a:t>
            </a:r>
            <a:r>
              <a:rPr lang="de-DE" dirty="0"/>
              <a:t> </a:t>
            </a:r>
            <a:r>
              <a:rPr lang="de-DE" dirty="0" err="1" smtClean="0"/>
              <a:t>interoperability</a:t>
            </a:r>
            <a:endParaRPr lang="de-DE" dirty="0"/>
          </a:p>
        </p:txBody>
      </p:sp>
      <p:sp>
        <p:nvSpPr>
          <p:cNvPr id="3" name="Content Placeholder 2">
            <a:extLst>
              <a:ext uri="{FF2B5EF4-FFF2-40B4-BE49-F238E27FC236}">
                <a16:creationId xmlns:a16="http://schemas.microsoft.com/office/drawing/2014/main" xmlns="" id="{0A5971EC-A3FA-8C48-B033-6DAEF033D10B}"/>
              </a:ext>
            </a:extLst>
          </p:cNvPr>
          <p:cNvSpPr>
            <a:spLocks noGrp="1"/>
          </p:cNvSpPr>
          <p:nvPr>
            <p:ph idx="1"/>
          </p:nvPr>
        </p:nvSpPr>
        <p:spPr/>
        <p:txBody>
          <a:bodyPr>
            <a:normAutofit fontScale="92500" lnSpcReduction="10000"/>
          </a:bodyPr>
          <a:lstStyle/>
          <a:p>
            <a:r>
              <a:rPr lang="de-DE" dirty="0" err="1" smtClean="0"/>
              <a:t>Two</a:t>
            </a:r>
            <a:r>
              <a:rPr lang="de-DE" dirty="0" smtClean="0"/>
              <a:t> </a:t>
            </a:r>
            <a:r>
              <a:rPr lang="de-DE" dirty="0" err="1" smtClean="0"/>
              <a:t>interoperability</a:t>
            </a:r>
            <a:r>
              <a:rPr lang="de-DE" dirty="0" smtClean="0"/>
              <a:t> </a:t>
            </a:r>
            <a:r>
              <a:rPr lang="de-DE" dirty="0" err="1"/>
              <a:t>scenarios</a:t>
            </a:r>
            <a:r>
              <a:rPr lang="de-DE" dirty="0"/>
              <a:t> </a:t>
            </a:r>
            <a:r>
              <a:rPr lang="de-DE" dirty="0" err="1" smtClean="0"/>
              <a:t>using</a:t>
            </a:r>
            <a:r>
              <a:rPr lang="de-DE" dirty="0" smtClean="0"/>
              <a:t> </a:t>
            </a:r>
            <a:r>
              <a:rPr lang="de-DE" dirty="0" err="1" smtClean="0"/>
              <a:t>Oracle‘s</a:t>
            </a:r>
            <a:r>
              <a:rPr lang="de-DE" dirty="0" smtClean="0"/>
              <a:t> </a:t>
            </a:r>
            <a:r>
              <a:rPr lang="de-DE" dirty="0" err="1"/>
              <a:t>IoT</a:t>
            </a:r>
            <a:r>
              <a:rPr lang="de-DE" dirty="0"/>
              <a:t> Asset Monitoring </a:t>
            </a:r>
            <a:r>
              <a:rPr lang="de-DE" dirty="0" err="1" smtClean="0"/>
              <a:t>were</a:t>
            </a:r>
            <a:r>
              <a:rPr lang="de-DE" dirty="0" smtClean="0"/>
              <a:t> </a:t>
            </a:r>
            <a:r>
              <a:rPr lang="de-DE" dirty="0" err="1" smtClean="0"/>
              <a:t>demonstrated</a:t>
            </a:r>
            <a:r>
              <a:rPr lang="de-DE" dirty="0" smtClean="0"/>
              <a:t> </a:t>
            </a:r>
            <a:r>
              <a:rPr lang="de-DE" dirty="0" err="1" smtClean="0"/>
              <a:t>at</a:t>
            </a:r>
            <a:r>
              <a:rPr lang="de-DE" dirty="0" smtClean="0"/>
              <a:t> </a:t>
            </a:r>
            <a:r>
              <a:rPr lang="de-DE" dirty="0" err="1"/>
              <a:t>the</a:t>
            </a:r>
            <a:r>
              <a:rPr lang="de-DE" dirty="0"/>
              <a:t> W3C </a:t>
            </a:r>
            <a:r>
              <a:rPr lang="de-DE" dirty="0" err="1"/>
              <a:t>technical</a:t>
            </a:r>
            <a:r>
              <a:rPr lang="de-DE" dirty="0"/>
              <a:t> </a:t>
            </a:r>
            <a:r>
              <a:rPr lang="de-DE" dirty="0" err="1" smtClean="0"/>
              <a:t>plenary</a:t>
            </a:r>
            <a:r>
              <a:rPr lang="de-DE" dirty="0" smtClean="0"/>
              <a:t>:</a:t>
            </a:r>
            <a:endParaRPr lang="de-DE" dirty="0"/>
          </a:p>
          <a:p>
            <a:r>
              <a:rPr lang="de-DE" dirty="0"/>
              <a:t>A </a:t>
            </a:r>
            <a:r>
              <a:rPr lang="de-DE" dirty="0" err="1"/>
              <a:t>home</a:t>
            </a:r>
            <a:r>
              <a:rPr lang="de-DE" dirty="0"/>
              <a:t> </a:t>
            </a:r>
            <a:r>
              <a:rPr lang="de-DE" dirty="0" err="1"/>
              <a:t>scenario</a:t>
            </a:r>
            <a:r>
              <a:rPr lang="de-DE" dirty="0"/>
              <a:t>, </a:t>
            </a:r>
            <a:r>
              <a:rPr lang="de-DE" dirty="0" err="1"/>
              <a:t>where</a:t>
            </a:r>
            <a:r>
              <a:rPr lang="de-DE" dirty="0"/>
              <a:t> an </a:t>
            </a:r>
            <a:r>
              <a:rPr lang="de-DE" dirty="0" err="1"/>
              <a:t>air</a:t>
            </a:r>
            <a:r>
              <a:rPr lang="de-DE" dirty="0"/>
              <a:t> </a:t>
            </a:r>
            <a:r>
              <a:rPr lang="de-DE" dirty="0" err="1"/>
              <a:t>conditioner</a:t>
            </a:r>
            <a:r>
              <a:rPr lang="de-DE" dirty="0"/>
              <a:t> </a:t>
            </a:r>
            <a:r>
              <a:rPr lang="de-DE" dirty="0" err="1"/>
              <a:t>and</a:t>
            </a:r>
            <a:r>
              <a:rPr lang="de-DE" dirty="0"/>
              <a:t> </a:t>
            </a:r>
            <a:r>
              <a:rPr lang="de-DE" dirty="0" err="1"/>
              <a:t>some</a:t>
            </a:r>
            <a:r>
              <a:rPr lang="de-DE" dirty="0"/>
              <a:t> </a:t>
            </a:r>
            <a:r>
              <a:rPr lang="de-DE" dirty="0" err="1"/>
              <a:t>lamps</a:t>
            </a:r>
            <a:r>
              <a:rPr lang="de-DE" dirty="0"/>
              <a:t> </a:t>
            </a:r>
            <a:r>
              <a:rPr lang="de-DE" dirty="0" err="1"/>
              <a:t>were</a:t>
            </a:r>
            <a:r>
              <a:rPr lang="de-DE" dirty="0"/>
              <a:t> </a:t>
            </a:r>
            <a:r>
              <a:rPr lang="de-DE" dirty="0" err="1"/>
              <a:t>controlled</a:t>
            </a:r>
            <a:r>
              <a:rPr lang="de-DE" dirty="0"/>
              <a:t> </a:t>
            </a:r>
            <a:r>
              <a:rPr lang="de-DE" dirty="0" err="1"/>
              <a:t>based</a:t>
            </a:r>
            <a:r>
              <a:rPr lang="de-DE" dirty="0"/>
              <a:t> on </a:t>
            </a:r>
            <a:r>
              <a:rPr lang="de-DE" dirty="0" err="1"/>
              <a:t>sensor</a:t>
            </a:r>
            <a:r>
              <a:rPr lang="de-DE" dirty="0"/>
              <a:t> </a:t>
            </a:r>
            <a:r>
              <a:rPr lang="de-DE" dirty="0" err="1"/>
              <a:t>data</a:t>
            </a:r>
            <a:r>
              <a:rPr lang="de-DE" dirty="0"/>
              <a:t> </a:t>
            </a:r>
          </a:p>
          <a:p>
            <a:r>
              <a:rPr lang="de-DE" dirty="0"/>
              <a:t>An </a:t>
            </a:r>
            <a:r>
              <a:rPr lang="de-DE" dirty="0" err="1"/>
              <a:t>industrial</a:t>
            </a:r>
            <a:r>
              <a:rPr lang="de-DE" dirty="0"/>
              <a:t> </a:t>
            </a:r>
            <a:r>
              <a:rPr lang="de-DE" dirty="0" err="1"/>
              <a:t>scenario</a:t>
            </a:r>
            <a:r>
              <a:rPr lang="de-DE" dirty="0"/>
              <a:t>, </a:t>
            </a:r>
            <a:r>
              <a:rPr lang="de-DE" dirty="0" err="1"/>
              <a:t>where</a:t>
            </a:r>
            <a:r>
              <a:rPr lang="de-DE" dirty="0"/>
              <a:t> </a:t>
            </a:r>
            <a:r>
              <a:rPr lang="de-DE" dirty="0" err="1"/>
              <a:t>sensor</a:t>
            </a:r>
            <a:r>
              <a:rPr lang="de-DE" dirty="0"/>
              <a:t> </a:t>
            </a:r>
            <a:r>
              <a:rPr lang="de-DE" dirty="0" err="1"/>
              <a:t>data</a:t>
            </a:r>
            <a:r>
              <a:rPr lang="de-DE" dirty="0"/>
              <a:t> </a:t>
            </a:r>
            <a:r>
              <a:rPr lang="de-DE" dirty="0" err="1"/>
              <a:t>controls</a:t>
            </a:r>
            <a:r>
              <a:rPr lang="de-DE" dirty="0"/>
              <a:t> an </a:t>
            </a:r>
            <a:r>
              <a:rPr lang="de-DE" dirty="0" err="1"/>
              <a:t>industrial</a:t>
            </a:r>
            <a:r>
              <a:rPr lang="de-DE" dirty="0"/>
              <a:t> plant, an alert light, </a:t>
            </a:r>
            <a:r>
              <a:rPr lang="de-DE" dirty="0" err="1"/>
              <a:t>and</a:t>
            </a:r>
            <a:r>
              <a:rPr lang="de-DE" dirty="0"/>
              <a:t> </a:t>
            </a:r>
            <a:r>
              <a:rPr lang="de-DE" dirty="0" err="1"/>
              <a:t>gives</a:t>
            </a:r>
            <a:r>
              <a:rPr lang="de-DE" dirty="0"/>
              <a:t> </a:t>
            </a:r>
            <a:r>
              <a:rPr lang="de-DE" dirty="0" err="1"/>
              <a:t>speech</a:t>
            </a:r>
            <a:r>
              <a:rPr lang="de-DE" dirty="0"/>
              <a:t> </a:t>
            </a:r>
            <a:r>
              <a:rPr lang="de-DE" dirty="0" err="1"/>
              <a:t>output</a:t>
            </a:r>
            <a:endParaRPr lang="de-DE" dirty="0"/>
          </a:p>
          <a:p>
            <a:r>
              <a:rPr lang="de-DE" dirty="0"/>
              <a:t>Devices </a:t>
            </a:r>
            <a:r>
              <a:rPr lang="de-DE" dirty="0" err="1" smtClean="0"/>
              <a:t>are</a:t>
            </a:r>
            <a:r>
              <a:rPr lang="de-DE" dirty="0" smtClean="0"/>
              <a:t> real </a:t>
            </a:r>
            <a:r>
              <a:rPr lang="de-DE" dirty="0" err="1"/>
              <a:t>physical</a:t>
            </a:r>
            <a:r>
              <a:rPr lang="de-DE" dirty="0"/>
              <a:t> </a:t>
            </a:r>
            <a:r>
              <a:rPr lang="de-DE" dirty="0" err="1"/>
              <a:t>devices</a:t>
            </a:r>
            <a:r>
              <a:rPr lang="de-DE" dirty="0"/>
              <a:t> </a:t>
            </a:r>
            <a:r>
              <a:rPr lang="de-DE" dirty="0" err="1" smtClean="0"/>
              <a:t>connected</a:t>
            </a:r>
            <a:r>
              <a:rPr lang="de-DE" dirty="0" smtClean="0"/>
              <a:t> </a:t>
            </a:r>
            <a:r>
              <a:rPr lang="de-DE" dirty="0" err="1"/>
              <a:t>to</a:t>
            </a:r>
            <a:r>
              <a:rPr lang="de-DE" dirty="0"/>
              <a:t> </a:t>
            </a:r>
            <a:r>
              <a:rPr lang="de-DE" dirty="0" err="1"/>
              <a:t>the</a:t>
            </a:r>
            <a:r>
              <a:rPr lang="de-DE" dirty="0"/>
              <a:t> Oracle Cloud:</a:t>
            </a:r>
          </a:p>
          <a:p>
            <a:pPr lvl="2"/>
            <a:r>
              <a:rPr lang="de-DE" dirty="0"/>
              <a:t>Siemens: Industrial plant (</a:t>
            </a:r>
            <a:r>
              <a:rPr lang="de-DE" dirty="0" err="1"/>
              <a:t>simulator</a:t>
            </a:r>
            <a:r>
              <a:rPr lang="de-DE" dirty="0"/>
              <a:t>)</a:t>
            </a:r>
          </a:p>
          <a:p>
            <a:pPr lvl="2"/>
            <a:r>
              <a:rPr lang="de-DE" dirty="0"/>
              <a:t>Intel: Speech </a:t>
            </a:r>
            <a:r>
              <a:rPr lang="de-DE" dirty="0" err="1"/>
              <a:t>output</a:t>
            </a:r>
            <a:r>
              <a:rPr lang="de-DE" dirty="0"/>
              <a:t> </a:t>
            </a:r>
            <a:r>
              <a:rPr lang="de-DE" dirty="0" err="1"/>
              <a:t>and</a:t>
            </a:r>
            <a:r>
              <a:rPr lang="de-DE" dirty="0"/>
              <a:t> RGB LED </a:t>
            </a:r>
            <a:r>
              <a:rPr lang="de-DE" dirty="0" err="1"/>
              <a:t>lamps</a:t>
            </a:r>
            <a:r>
              <a:rPr lang="de-DE" dirty="0"/>
              <a:t> </a:t>
            </a:r>
          </a:p>
          <a:p>
            <a:pPr lvl="2"/>
            <a:r>
              <a:rPr lang="de-DE" dirty="0"/>
              <a:t>Fujitsu: </a:t>
            </a:r>
            <a:r>
              <a:rPr lang="de-DE" dirty="0" err="1" smtClean="0"/>
              <a:t>beacon</a:t>
            </a:r>
            <a:r>
              <a:rPr lang="de-DE" dirty="0" smtClean="0"/>
              <a:t> light</a:t>
            </a:r>
            <a:endParaRPr lang="de-DE" dirty="0"/>
          </a:p>
          <a:p>
            <a:pPr lvl="2"/>
            <a:r>
              <a:rPr lang="de-DE" dirty="0"/>
              <a:t>Panasonic: </a:t>
            </a:r>
            <a:r>
              <a:rPr lang="de-DE" dirty="0" err="1"/>
              <a:t>air</a:t>
            </a:r>
            <a:r>
              <a:rPr lang="de-DE" dirty="0"/>
              <a:t> </a:t>
            </a:r>
            <a:r>
              <a:rPr lang="de-DE" dirty="0" err="1"/>
              <a:t>conditioner</a:t>
            </a:r>
            <a:r>
              <a:rPr lang="de-DE" dirty="0"/>
              <a:t> </a:t>
            </a:r>
            <a:r>
              <a:rPr lang="de-DE" dirty="0" err="1"/>
              <a:t>and</a:t>
            </a:r>
            <a:r>
              <a:rPr lang="de-DE" dirty="0"/>
              <a:t> </a:t>
            </a:r>
            <a:r>
              <a:rPr lang="de-DE" dirty="0" err="1"/>
              <a:t>h</a:t>
            </a:r>
            <a:r>
              <a:rPr lang="de-DE" dirty="0" err="1" smtClean="0"/>
              <a:t>ue</a:t>
            </a:r>
            <a:r>
              <a:rPr lang="de-DE" dirty="0" smtClean="0"/>
              <a:t> </a:t>
            </a:r>
            <a:r>
              <a:rPr lang="de-DE" dirty="0" err="1"/>
              <a:t>lights</a:t>
            </a:r>
            <a:r>
              <a:rPr lang="de-DE" dirty="0"/>
              <a:t> </a:t>
            </a:r>
            <a:r>
              <a:rPr lang="de-DE" dirty="0" err="1"/>
              <a:t>group</a:t>
            </a:r>
            <a:r>
              <a:rPr lang="de-DE" dirty="0"/>
              <a:t>, </a:t>
            </a:r>
            <a:r>
              <a:rPr lang="de-DE" dirty="0" err="1"/>
              <a:t>vacuum</a:t>
            </a:r>
            <a:r>
              <a:rPr lang="de-DE" dirty="0"/>
              <a:t> </a:t>
            </a:r>
            <a:r>
              <a:rPr lang="de-DE" dirty="0" err="1"/>
              <a:t>cleaning</a:t>
            </a:r>
            <a:r>
              <a:rPr lang="de-DE" dirty="0"/>
              <a:t> </a:t>
            </a:r>
            <a:r>
              <a:rPr lang="de-DE" dirty="0" err="1"/>
              <a:t>robot</a:t>
            </a:r>
            <a:endParaRPr lang="de-DE" dirty="0"/>
          </a:p>
          <a:p>
            <a:pPr lvl="2"/>
            <a:r>
              <a:rPr lang="de-DE" dirty="0" err="1"/>
              <a:t>Korean</a:t>
            </a:r>
            <a:r>
              <a:rPr lang="de-DE" dirty="0"/>
              <a:t> Electronics Technology Institute: </a:t>
            </a:r>
            <a:r>
              <a:rPr lang="de-DE" dirty="0" err="1"/>
              <a:t>environment</a:t>
            </a:r>
            <a:r>
              <a:rPr lang="de-DE" dirty="0"/>
              <a:t> </a:t>
            </a:r>
            <a:r>
              <a:rPr lang="de-DE" dirty="0" err="1"/>
              <a:t>sensor</a:t>
            </a:r>
            <a:endParaRPr lang="de-DE" dirty="0"/>
          </a:p>
          <a:p>
            <a:pPr lvl="2"/>
            <a:endParaRPr lang="de-DE" dirty="0"/>
          </a:p>
          <a:p>
            <a:endParaRPr lang="de-DE" dirty="0"/>
          </a:p>
          <a:p>
            <a:pPr lvl="1"/>
            <a:endParaRPr lang="de-DE" dirty="0"/>
          </a:p>
        </p:txBody>
      </p:sp>
      <p:sp>
        <p:nvSpPr>
          <p:cNvPr id="4" name="Footer Placeholder 3">
            <a:extLst>
              <a:ext uri="{FF2B5EF4-FFF2-40B4-BE49-F238E27FC236}">
                <a16:creationId xmlns:a16="http://schemas.microsoft.com/office/drawing/2014/main" xmlns="" id="{0A375DEE-90EE-D742-BA00-193ADB431FA7}"/>
              </a:ext>
            </a:extLst>
          </p:cNvPr>
          <p:cNvSpPr>
            <a:spLocks noGrp="1"/>
          </p:cNvSpPr>
          <p:nvPr>
            <p:ph type="ftr" sz="quarter" idx="11"/>
          </p:nvPr>
        </p:nvSpPr>
        <p:spPr/>
        <p:txBody>
          <a:bodyPr/>
          <a:lstStyle/>
          <a:p>
            <a:r>
              <a:rPr lang="en-US">
                <a:solidFill>
                  <a:srgbClr val="5F5F5F"/>
                </a:solidFill>
              </a:rPr>
              <a:t>Oracle Confidential</a:t>
            </a:r>
            <a:endParaRPr lang="en-US" dirty="0">
              <a:solidFill>
                <a:srgbClr val="5F5F5F"/>
              </a:solidFill>
            </a:endParaRPr>
          </a:p>
        </p:txBody>
      </p:sp>
      <p:sp>
        <p:nvSpPr>
          <p:cNvPr id="5" name="Slide Number Placeholder 4">
            <a:extLst>
              <a:ext uri="{FF2B5EF4-FFF2-40B4-BE49-F238E27FC236}">
                <a16:creationId xmlns:a16="http://schemas.microsoft.com/office/drawing/2014/main" xmlns="" id="{3AD237A9-4D55-6E4F-B163-F4763A451142}"/>
              </a:ext>
            </a:extLst>
          </p:cNvPr>
          <p:cNvSpPr>
            <a:spLocks noGrp="1"/>
          </p:cNvSpPr>
          <p:nvPr>
            <p:ph type="sldNum" sz="quarter" idx="12"/>
          </p:nvPr>
        </p:nvSpPr>
        <p:spPr/>
        <p:txBody>
          <a:bodyPr/>
          <a:lstStyle/>
          <a:p>
            <a:fld id="{C51EAA63-D034-42AE-91FA-B13B9518C7BE}" type="slidenum">
              <a:rPr lang="de-DE" smtClean="0">
                <a:solidFill>
                  <a:srgbClr val="5F5F5F"/>
                </a:solidFill>
              </a:rPr>
              <a:pPr/>
              <a:t>27</a:t>
            </a:fld>
            <a:endParaRPr lang="de-DE" dirty="0">
              <a:solidFill>
                <a:srgbClr val="5F5F5F"/>
              </a:solidFill>
            </a:endParaRPr>
          </a:p>
        </p:txBody>
      </p:sp>
    </p:spTree>
    <p:extLst>
      <p:ext uri="{BB962C8B-B14F-4D97-AF65-F5344CB8AC3E}">
        <p14:creationId xmlns:p14="http://schemas.microsoft.com/office/powerpoint/2010/main" val="201732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2018-10-24 09.05.04.png"/>
          <p:cNvPicPr>
            <a:picLocks noGrp="1" noChangeAspect="1"/>
          </p:cNvPicPr>
          <p:nvPr>
            <p:ph idx="1"/>
          </p:nvPr>
        </p:nvPicPr>
        <p:blipFill>
          <a:blip r:embed="rId2" cstate="screen">
            <a:extLst>
              <a:ext uri="{28A0092B-C50C-407E-A947-70E740481C1C}">
                <a14:useLocalDpi xmlns:a14="http://schemas.microsoft.com/office/drawing/2010/main"/>
              </a:ext>
            </a:extLst>
          </a:blip>
          <a:srcRect/>
          <a:stretch>
            <a:fillRect/>
          </a:stretch>
        </p:blipFill>
        <p:spPr>
          <a:xfrm>
            <a:off x="1527936" y="1291890"/>
            <a:ext cx="9140064" cy="5026683"/>
          </a:xfrm>
        </p:spPr>
      </p:pic>
      <p:sp>
        <p:nvSpPr>
          <p:cNvPr id="2" name="Title 1"/>
          <p:cNvSpPr>
            <a:spLocks noGrp="1"/>
          </p:cNvSpPr>
          <p:nvPr>
            <p:ph type="title"/>
          </p:nvPr>
        </p:nvSpPr>
        <p:spPr/>
        <p:txBody>
          <a:bodyPr>
            <a:noAutofit/>
          </a:bodyPr>
          <a:lstStyle/>
          <a:p>
            <a:r>
              <a:rPr lang="en-US" sz="3200" dirty="0" err="1" smtClean="0"/>
              <a:t>WoT</a:t>
            </a:r>
            <a:r>
              <a:rPr lang="en-US" sz="3200" dirty="0" smtClean="0"/>
              <a:t> </a:t>
            </a:r>
            <a:r>
              <a:rPr lang="en-US" sz="3200" dirty="0"/>
              <a:t>Interoperability Demo Infrastructure</a:t>
            </a:r>
            <a:br>
              <a:rPr lang="en-US" sz="3200" dirty="0"/>
            </a:br>
            <a:endParaRPr lang="en-US" sz="3200" dirty="0"/>
          </a:p>
        </p:txBody>
      </p:sp>
      <p:sp>
        <p:nvSpPr>
          <p:cNvPr id="6" name="Oval 5"/>
          <p:cNvSpPr/>
          <p:nvPr/>
        </p:nvSpPr>
        <p:spPr>
          <a:xfrm>
            <a:off x="8436000" y="3525287"/>
            <a:ext cx="277590" cy="284521"/>
          </a:xfrm>
          <a:prstGeom prst="ellipse">
            <a:avLst/>
          </a:prstGeom>
          <a:solidFill>
            <a:schemeClr val="bg1"/>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6020688" y="3240766"/>
            <a:ext cx="277590" cy="284521"/>
          </a:xfrm>
          <a:prstGeom prst="ellipse">
            <a:avLst/>
          </a:prstGeom>
          <a:solidFill>
            <a:schemeClr val="bg1"/>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3633412" y="3649929"/>
            <a:ext cx="277590" cy="284521"/>
          </a:xfrm>
          <a:prstGeom prst="ellipse">
            <a:avLst/>
          </a:prstGeom>
          <a:solidFill>
            <a:schemeClr val="bg1"/>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6312157" y="3240766"/>
            <a:ext cx="277590" cy="284521"/>
          </a:xfrm>
          <a:prstGeom prst="ellipse">
            <a:avLst/>
          </a:prstGeom>
          <a:solidFill>
            <a:schemeClr val="bg1"/>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3633412" y="3948890"/>
            <a:ext cx="1326004" cy="830997"/>
          </a:xfrm>
          <a:prstGeom prst="rect">
            <a:avLst/>
          </a:prstGeom>
          <a:solidFill>
            <a:schemeClr val="bg1">
              <a:alpha val="80000"/>
            </a:schemeClr>
          </a:solidFill>
        </p:spPr>
        <p:txBody>
          <a:bodyPr wrap="none" rtlCol="0">
            <a:spAutoFit/>
          </a:bodyPr>
          <a:lstStyle/>
          <a:p>
            <a:r>
              <a:rPr lang="en-US" sz="1200" dirty="0"/>
              <a:t>Oracle Datacenter</a:t>
            </a:r>
          </a:p>
          <a:p>
            <a:r>
              <a:rPr lang="en-US" sz="1200" dirty="0"/>
              <a:t>IOT Cloud Service</a:t>
            </a:r>
          </a:p>
          <a:p>
            <a:r>
              <a:rPr lang="en-US" sz="1200" dirty="0"/>
              <a:t>Asset Monitoring</a:t>
            </a:r>
          </a:p>
          <a:p>
            <a:r>
              <a:rPr lang="en-US" sz="1200" dirty="0"/>
              <a:t>USA</a:t>
            </a:r>
          </a:p>
        </p:txBody>
      </p:sp>
      <p:sp>
        <p:nvSpPr>
          <p:cNvPr id="11" name="TextBox 10"/>
          <p:cNvSpPr txBox="1"/>
          <p:nvPr/>
        </p:nvSpPr>
        <p:spPr>
          <a:xfrm>
            <a:off x="6475380" y="3555748"/>
            <a:ext cx="909384" cy="830997"/>
          </a:xfrm>
          <a:prstGeom prst="rect">
            <a:avLst/>
          </a:prstGeom>
          <a:solidFill>
            <a:schemeClr val="bg1">
              <a:alpha val="80000"/>
            </a:schemeClr>
          </a:solidFill>
        </p:spPr>
        <p:txBody>
          <a:bodyPr wrap="square" rtlCol="0">
            <a:spAutoFit/>
          </a:bodyPr>
          <a:lstStyle/>
          <a:p>
            <a:r>
              <a:rPr lang="en-US" sz="1200" dirty="0"/>
              <a:t>Siemens FESTO Plant</a:t>
            </a:r>
          </a:p>
          <a:p>
            <a:r>
              <a:rPr lang="en-US" sz="1200" dirty="0"/>
              <a:t>Germany</a:t>
            </a:r>
          </a:p>
        </p:txBody>
      </p:sp>
      <p:sp>
        <p:nvSpPr>
          <p:cNvPr id="12" name="TextBox 11"/>
          <p:cNvSpPr txBox="1"/>
          <p:nvPr/>
        </p:nvSpPr>
        <p:spPr>
          <a:xfrm>
            <a:off x="7617110" y="3740414"/>
            <a:ext cx="1020144" cy="830997"/>
          </a:xfrm>
          <a:prstGeom prst="rect">
            <a:avLst/>
          </a:prstGeom>
          <a:solidFill>
            <a:schemeClr val="bg1">
              <a:alpha val="80000"/>
            </a:schemeClr>
          </a:solidFill>
        </p:spPr>
        <p:txBody>
          <a:bodyPr wrap="square" rtlCol="0">
            <a:spAutoFit/>
          </a:bodyPr>
          <a:lstStyle/>
          <a:p>
            <a:pPr algn="r"/>
            <a:r>
              <a:rPr lang="en-US" sz="1200" dirty="0"/>
              <a:t>KETI Environment Sensor</a:t>
            </a:r>
          </a:p>
          <a:p>
            <a:pPr algn="r"/>
            <a:r>
              <a:rPr lang="en-US" sz="1200" dirty="0"/>
              <a:t>Korea</a:t>
            </a:r>
          </a:p>
        </p:txBody>
      </p:sp>
      <p:sp>
        <p:nvSpPr>
          <p:cNvPr id="13" name="TextBox 12"/>
          <p:cNvSpPr txBox="1"/>
          <p:nvPr/>
        </p:nvSpPr>
        <p:spPr>
          <a:xfrm>
            <a:off x="8713590" y="3948890"/>
            <a:ext cx="1497210" cy="830997"/>
          </a:xfrm>
          <a:prstGeom prst="rect">
            <a:avLst/>
          </a:prstGeom>
          <a:solidFill>
            <a:schemeClr val="bg1">
              <a:alpha val="80000"/>
            </a:schemeClr>
          </a:solidFill>
        </p:spPr>
        <p:txBody>
          <a:bodyPr wrap="square" rtlCol="0">
            <a:spAutoFit/>
          </a:bodyPr>
          <a:lstStyle/>
          <a:p>
            <a:pPr algn="r"/>
            <a:r>
              <a:rPr lang="en-US" sz="1200" dirty="0"/>
              <a:t>Panasonic</a:t>
            </a:r>
          </a:p>
          <a:p>
            <a:pPr algn="r"/>
            <a:r>
              <a:rPr lang="en-US" sz="1200" dirty="0"/>
              <a:t>Smart Home</a:t>
            </a:r>
          </a:p>
          <a:p>
            <a:pPr algn="r"/>
            <a:r>
              <a:rPr lang="en-US" sz="1200" dirty="0"/>
              <a:t>Fujitsu Smart Home</a:t>
            </a:r>
          </a:p>
          <a:p>
            <a:pPr algn="r"/>
            <a:r>
              <a:rPr lang="en-US" sz="1200" dirty="0"/>
              <a:t>Japan</a:t>
            </a:r>
          </a:p>
        </p:txBody>
      </p:sp>
      <p:sp>
        <p:nvSpPr>
          <p:cNvPr id="14" name="TextBox 13"/>
          <p:cNvSpPr txBox="1"/>
          <p:nvPr/>
        </p:nvSpPr>
        <p:spPr>
          <a:xfrm>
            <a:off x="4875905" y="3555748"/>
            <a:ext cx="1422374" cy="1200329"/>
          </a:xfrm>
          <a:prstGeom prst="rect">
            <a:avLst/>
          </a:prstGeom>
          <a:solidFill>
            <a:schemeClr val="bg1">
              <a:alpha val="80000"/>
            </a:schemeClr>
          </a:solidFill>
        </p:spPr>
        <p:txBody>
          <a:bodyPr wrap="square" rtlCol="0">
            <a:spAutoFit/>
          </a:bodyPr>
          <a:lstStyle/>
          <a:p>
            <a:pPr algn="r"/>
            <a:r>
              <a:rPr lang="en-US" sz="1200" dirty="0"/>
              <a:t>Fujitsu Beacon Light</a:t>
            </a:r>
          </a:p>
          <a:p>
            <a:pPr algn="r"/>
            <a:r>
              <a:rPr lang="en-US" sz="1200" dirty="0"/>
              <a:t>Intel </a:t>
            </a:r>
            <a:r>
              <a:rPr lang="en-US" sz="1200" dirty="0" err="1"/>
              <a:t>Webspeak</a:t>
            </a:r>
            <a:r>
              <a:rPr lang="en-US" sz="1200" dirty="0"/>
              <a:t>, RGB Light</a:t>
            </a:r>
          </a:p>
          <a:p>
            <a:pPr algn="r"/>
            <a:r>
              <a:rPr lang="en-US" sz="1200" dirty="0"/>
              <a:t>Hitachi Node-RED</a:t>
            </a:r>
          </a:p>
          <a:p>
            <a:pPr algn="r"/>
            <a:r>
              <a:rPr lang="en-US" sz="1200" dirty="0" err="1"/>
              <a:t>SmartThings</a:t>
            </a:r>
            <a:r>
              <a:rPr lang="en-US" sz="1200" dirty="0"/>
              <a:t> Light</a:t>
            </a:r>
          </a:p>
          <a:p>
            <a:pPr algn="r"/>
            <a:r>
              <a:rPr lang="en-US" sz="1200" dirty="0"/>
              <a:t>France </a:t>
            </a:r>
          </a:p>
        </p:txBody>
      </p:sp>
      <p:sp>
        <p:nvSpPr>
          <p:cNvPr id="15" name="Oval 14"/>
          <p:cNvSpPr/>
          <p:nvPr/>
        </p:nvSpPr>
        <p:spPr>
          <a:xfrm>
            <a:off x="6186691" y="3032310"/>
            <a:ext cx="277590" cy="284521"/>
          </a:xfrm>
          <a:prstGeom prst="ellipse">
            <a:avLst/>
          </a:prstGeom>
          <a:solidFill>
            <a:schemeClr val="bg1"/>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bwMode="gray">
          <a:xfrm>
            <a:off x="414107" y="6198776"/>
            <a:ext cx="10476907" cy="119797"/>
          </a:xfrm>
          <a:prstGeom prst="rect">
            <a:avLst/>
          </a:prstGeom>
          <a:solidFill>
            <a:schemeClr val="bg1"/>
          </a:solid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Tree>
    <p:extLst>
      <p:ext uri="{BB962C8B-B14F-4D97-AF65-F5344CB8AC3E}">
        <p14:creationId xmlns:p14="http://schemas.microsoft.com/office/powerpoint/2010/main" val="2189157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73228E-2F02-C04A-A120-8635D103EB50}"/>
              </a:ext>
            </a:extLst>
          </p:cNvPr>
          <p:cNvSpPr>
            <a:spLocks noGrp="1"/>
          </p:cNvSpPr>
          <p:nvPr>
            <p:ph type="title"/>
          </p:nvPr>
        </p:nvSpPr>
        <p:spPr/>
        <p:txBody>
          <a:bodyPr/>
          <a:lstStyle/>
          <a:p>
            <a:r>
              <a:rPr lang="de-DE" dirty="0"/>
              <a:t>Home Scenario</a:t>
            </a:r>
          </a:p>
        </p:txBody>
      </p:sp>
      <p:pic>
        <p:nvPicPr>
          <p:cNvPr id="7" name="Content Placeholder 6">
            <a:extLst>
              <a:ext uri="{FF2B5EF4-FFF2-40B4-BE49-F238E27FC236}">
                <a16:creationId xmlns:a16="http://schemas.microsoft.com/office/drawing/2014/main" xmlns="" id="{9E55F32E-242F-7644-95F9-E5A3458A4898}"/>
              </a:ext>
            </a:extLst>
          </p:cNvPr>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2167467" y="1524000"/>
            <a:ext cx="7857066" cy="4419600"/>
          </a:xfrm>
        </p:spPr>
      </p:pic>
      <p:sp>
        <p:nvSpPr>
          <p:cNvPr id="4" name="Footer Placeholder 3">
            <a:extLst>
              <a:ext uri="{FF2B5EF4-FFF2-40B4-BE49-F238E27FC236}">
                <a16:creationId xmlns:a16="http://schemas.microsoft.com/office/drawing/2014/main" xmlns="" id="{F2246AA8-6E59-CF46-8914-66BCD6359B60}"/>
              </a:ext>
            </a:extLst>
          </p:cNvPr>
          <p:cNvSpPr>
            <a:spLocks noGrp="1"/>
          </p:cNvSpPr>
          <p:nvPr>
            <p:ph type="ftr" sz="quarter" idx="11"/>
          </p:nvPr>
        </p:nvSpPr>
        <p:spPr/>
        <p:txBody>
          <a:bodyPr/>
          <a:lstStyle/>
          <a:p>
            <a:r>
              <a:rPr lang="en-US">
                <a:solidFill>
                  <a:srgbClr val="5F5F5F"/>
                </a:solidFill>
              </a:rPr>
              <a:t>Oracle Confidential</a:t>
            </a:r>
            <a:endParaRPr lang="en-US" dirty="0">
              <a:solidFill>
                <a:srgbClr val="5F5F5F"/>
              </a:solidFill>
            </a:endParaRPr>
          </a:p>
        </p:txBody>
      </p:sp>
      <p:sp>
        <p:nvSpPr>
          <p:cNvPr id="5" name="Slide Number Placeholder 4">
            <a:extLst>
              <a:ext uri="{FF2B5EF4-FFF2-40B4-BE49-F238E27FC236}">
                <a16:creationId xmlns:a16="http://schemas.microsoft.com/office/drawing/2014/main" xmlns="" id="{D7BE3A15-555B-054A-9F4F-8D88D7885ABD}"/>
              </a:ext>
            </a:extLst>
          </p:cNvPr>
          <p:cNvSpPr>
            <a:spLocks noGrp="1"/>
          </p:cNvSpPr>
          <p:nvPr>
            <p:ph type="sldNum" sz="quarter" idx="12"/>
          </p:nvPr>
        </p:nvSpPr>
        <p:spPr/>
        <p:txBody>
          <a:bodyPr/>
          <a:lstStyle/>
          <a:p>
            <a:fld id="{C51EAA63-D034-42AE-91FA-B13B9518C7BE}" type="slidenum">
              <a:rPr lang="de-DE" smtClean="0">
                <a:solidFill>
                  <a:srgbClr val="5F5F5F"/>
                </a:solidFill>
              </a:rPr>
              <a:pPr/>
              <a:t>29</a:t>
            </a:fld>
            <a:endParaRPr lang="de-DE" dirty="0">
              <a:solidFill>
                <a:srgbClr val="5F5F5F"/>
              </a:solidFill>
            </a:endParaRPr>
          </a:p>
        </p:txBody>
      </p:sp>
    </p:spTree>
    <p:extLst>
      <p:ext uri="{BB962C8B-B14F-4D97-AF65-F5344CB8AC3E}">
        <p14:creationId xmlns:p14="http://schemas.microsoft.com/office/powerpoint/2010/main" val="2182355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Oracle </a:t>
            </a:r>
            <a:r>
              <a:rPr lang="en-US" dirty="0" err="1" smtClean="0"/>
              <a:t>IoT</a:t>
            </a:r>
            <a:r>
              <a:rPr lang="en-US" dirty="0" smtClean="0"/>
              <a:t> Applications</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buNone/>
            </a:pPr>
            <a:r>
              <a:rPr lang="en-US" dirty="0" smtClean="0"/>
              <a:t>Apps</a:t>
            </a:r>
          </a:p>
          <a:p>
            <a:pPr marL="0" indent="0">
              <a:buNone/>
            </a:pPr>
            <a:endParaRPr lang="en-US" dirty="0"/>
          </a:p>
          <a:p>
            <a:pPr marL="0" indent="0">
              <a:buNone/>
            </a:pPr>
            <a:endParaRPr lang="en-US" dirty="0" smtClean="0"/>
          </a:p>
          <a:p>
            <a:pPr marL="0" indent="0">
              <a:buNone/>
            </a:pPr>
            <a:endParaRPr lang="en-US" dirty="0"/>
          </a:p>
          <a:p>
            <a:pPr marL="0" indent="0">
              <a:buNone/>
            </a:pPr>
            <a:r>
              <a:rPr lang="en-US" dirty="0" smtClean="0"/>
              <a:t>Platform</a:t>
            </a:r>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3</a:t>
            </a:fld>
            <a:endParaRPr lang="uk-UA" dirty="0">
              <a:solidFill>
                <a:srgbClr val="5F5F5F"/>
              </a:solidFill>
            </a:endParaRPr>
          </a:p>
        </p:txBody>
      </p:sp>
      <p:sp>
        <p:nvSpPr>
          <p:cNvPr id="6" name="Round Same Side Corner Rectangle 5"/>
          <p:cNvSpPr/>
          <p:nvPr/>
        </p:nvSpPr>
        <p:spPr bwMode="gray">
          <a:xfrm>
            <a:off x="2091240" y="1684300"/>
            <a:ext cx="2167159" cy="2222723"/>
          </a:xfrm>
          <a:prstGeom prst="round2Same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800" dirty="0" smtClean="0">
                <a:solidFill>
                  <a:schemeClr val="bg1"/>
                </a:solidFill>
              </a:rPr>
              <a:t>Asset</a:t>
            </a:r>
          </a:p>
          <a:p>
            <a:pPr algn="ctr">
              <a:lnSpc>
                <a:spcPct val="90000"/>
              </a:lnSpc>
            </a:pPr>
            <a:r>
              <a:rPr lang="en-US" sz="2800" dirty="0" smtClean="0">
                <a:solidFill>
                  <a:schemeClr val="bg1"/>
                </a:solidFill>
              </a:rPr>
              <a:t>Monitoring</a:t>
            </a:r>
            <a:endParaRPr lang="en-US" sz="2800" dirty="0" smtClean="0">
              <a:solidFill>
                <a:schemeClr val="bg1"/>
              </a:solidFill>
            </a:endParaRPr>
          </a:p>
        </p:txBody>
      </p:sp>
      <p:sp>
        <p:nvSpPr>
          <p:cNvPr id="7" name="Round Same Side Corner Rectangle 6"/>
          <p:cNvSpPr/>
          <p:nvPr/>
        </p:nvSpPr>
        <p:spPr bwMode="gray">
          <a:xfrm>
            <a:off x="4466014" y="1684300"/>
            <a:ext cx="2167159" cy="2222723"/>
          </a:xfrm>
          <a:prstGeom prst="round2Same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800" dirty="0" smtClean="0">
                <a:solidFill>
                  <a:schemeClr val="bg1"/>
                </a:solidFill>
              </a:rPr>
              <a:t>Production</a:t>
            </a:r>
          </a:p>
          <a:p>
            <a:pPr algn="ctr">
              <a:lnSpc>
                <a:spcPct val="90000"/>
              </a:lnSpc>
            </a:pPr>
            <a:r>
              <a:rPr lang="en-US" sz="2800" dirty="0" smtClean="0">
                <a:solidFill>
                  <a:schemeClr val="bg1"/>
                </a:solidFill>
              </a:rPr>
              <a:t>Monitoring</a:t>
            </a:r>
            <a:endParaRPr lang="en-US" sz="2800" dirty="0" smtClean="0">
              <a:solidFill>
                <a:schemeClr val="bg1"/>
              </a:solidFill>
            </a:endParaRPr>
          </a:p>
        </p:txBody>
      </p:sp>
      <p:sp>
        <p:nvSpPr>
          <p:cNvPr id="8" name="Round Same Side Corner Rectangle 7"/>
          <p:cNvSpPr/>
          <p:nvPr/>
        </p:nvSpPr>
        <p:spPr bwMode="gray">
          <a:xfrm>
            <a:off x="6843024" y="1684300"/>
            <a:ext cx="2167159" cy="2222723"/>
          </a:xfrm>
          <a:prstGeom prst="round2Same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800" dirty="0" smtClean="0">
                <a:solidFill>
                  <a:schemeClr val="bg1"/>
                </a:solidFill>
              </a:rPr>
              <a:t>Fleet</a:t>
            </a:r>
          </a:p>
          <a:p>
            <a:pPr algn="ctr">
              <a:lnSpc>
                <a:spcPct val="90000"/>
              </a:lnSpc>
            </a:pPr>
            <a:r>
              <a:rPr lang="en-US" sz="2800" dirty="0" smtClean="0">
                <a:solidFill>
                  <a:schemeClr val="bg1"/>
                </a:solidFill>
              </a:rPr>
              <a:t>Monitoring</a:t>
            </a:r>
            <a:endParaRPr lang="en-US" sz="2800" dirty="0" smtClean="0">
              <a:solidFill>
                <a:schemeClr val="bg1"/>
              </a:solidFill>
            </a:endParaRPr>
          </a:p>
        </p:txBody>
      </p:sp>
      <p:sp>
        <p:nvSpPr>
          <p:cNvPr id="9" name="Round Same Side Corner Rectangle 8"/>
          <p:cNvSpPr/>
          <p:nvPr/>
        </p:nvSpPr>
        <p:spPr bwMode="gray">
          <a:xfrm>
            <a:off x="9200439" y="1684300"/>
            <a:ext cx="2167159" cy="2222723"/>
          </a:xfrm>
          <a:prstGeom prst="round2Same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800" dirty="0" smtClean="0">
                <a:solidFill>
                  <a:schemeClr val="bg1"/>
                </a:solidFill>
              </a:rPr>
              <a:t>Connected</a:t>
            </a:r>
          </a:p>
          <a:p>
            <a:pPr algn="ctr">
              <a:lnSpc>
                <a:spcPct val="90000"/>
              </a:lnSpc>
            </a:pPr>
            <a:r>
              <a:rPr lang="en-US" sz="2800" dirty="0" smtClean="0">
                <a:solidFill>
                  <a:schemeClr val="bg1"/>
                </a:solidFill>
              </a:rPr>
              <a:t>Worker</a:t>
            </a:r>
            <a:endParaRPr lang="en-US" sz="2800" dirty="0" smtClean="0">
              <a:solidFill>
                <a:schemeClr val="bg1"/>
              </a:solidFill>
            </a:endParaRPr>
          </a:p>
        </p:txBody>
      </p:sp>
      <p:sp>
        <p:nvSpPr>
          <p:cNvPr id="10" name="Rectangle 9"/>
          <p:cNvSpPr/>
          <p:nvPr/>
        </p:nvSpPr>
        <p:spPr bwMode="gray">
          <a:xfrm>
            <a:off x="2091240" y="3907023"/>
            <a:ext cx="9276358" cy="1932804"/>
          </a:xfrm>
          <a:prstGeom prst="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3600" dirty="0" smtClean="0">
                <a:solidFill>
                  <a:schemeClr val="bg1"/>
                </a:solidFill>
              </a:rPr>
              <a:t>IOT Cloud Service</a:t>
            </a:r>
            <a:endParaRPr lang="en-US" sz="3600" dirty="0" smtClean="0">
              <a:solidFill>
                <a:schemeClr val="bg1"/>
              </a:solidFill>
            </a:endParaRPr>
          </a:p>
        </p:txBody>
      </p:sp>
      <p:sp>
        <p:nvSpPr>
          <p:cNvPr id="11" name="Round Same Side Corner Rectangle 10"/>
          <p:cNvSpPr/>
          <p:nvPr/>
        </p:nvSpPr>
        <p:spPr bwMode="gray">
          <a:xfrm>
            <a:off x="9010183" y="4251631"/>
            <a:ext cx="2205015" cy="1270664"/>
          </a:xfrm>
          <a:prstGeom prst="round2Same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800" dirty="0" smtClean="0">
                <a:solidFill>
                  <a:schemeClr val="bg1"/>
                </a:solidFill>
              </a:rPr>
              <a:t>Digital Twin</a:t>
            </a:r>
          </a:p>
          <a:p>
            <a:pPr algn="ctr">
              <a:lnSpc>
                <a:spcPct val="90000"/>
              </a:lnSpc>
            </a:pPr>
            <a:r>
              <a:rPr lang="en-US" sz="2800" dirty="0" smtClean="0">
                <a:solidFill>
                  <a:schemeClr val="bg1"/>
                </a:solidFill>
              </a:rPr>
              <a:t>Simulator</a:t>
            </a:r>
            <a:endParaRPr lang="en-US" sz="2800" dirty="0" smtClean="0">
              <a:solidFill>
                <a:schemeClr val="bg1"/>
              </a:solidFill>
            </a:endParaRPr>
          </a:p>
        </p:txBody>
      </p:sp>
    </p:spTree>
    <p:extLst>
      <p:ext uri="{BB962C8B-B14F-4D97-AF65-F5344CB8AC3E}">
        <p14:creationId xmlns:p14="http://schemas.microsoft.com/office/powerpoint/2010/main" val="3811948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177022-B6B7-B24E-AD7F-3EEC1E15A4C9}"/>
              </a:ext>
            </a:extLst>
          </p:cNvPr>
          <p:cNvSpPr>
            <a:spLocks noGrp="1"/>
          </p:cNvSpPr>
          <p:nvPr>
            <p:ph type="title"/>
          </p:nvPr>
        </p:nvSpPr>
        <p:spPr/>
        <p:txBody>
          <a:bodyPr/>
          <a:lstStyle/>
          <a:p>
            <a:r>
              <a:rPr lang="de-DE" dirty="0"/>
              <a:t>Industrial </a:t>
            </a:r>
            <a:r>
              <a:rPr lang="de-DE" dirty="0"/>
              <a:t>S</a:t>
            </a:r>
            <a:r>
              <a:rPr lang="de-DE" dirty="0" smtClean="0"/>
              <a:t>cenario</a:t>
            </a:r>
            <a:endParaRPr lang="de-DE" dirty="0"/>
          </a:p>
        </p:txBody>
      </p:sp>
      <p:pic>
        <p:nvPicPr>
          <p:cNvPr id="7" name="Content Placeholder 6">
            <a:extLst>
              <a:ext uri="{FF2B5EF4-FFF2-40B4-BE49-F238E27FC236}">
                <a16:creationId xmlns:a16="http://schemas.microsoft.com/office/drawing/2014/main" xmlns="" id="{D147358B-235A-494C-A1F5-1C2DF929A746}"/>
              </a:ext>
            </a:extLst>
          </p:cNvPr>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2167467" y="1524000"/>
            <a:ext cx="7857066" cy="4419600"/>
          </a:xfrm>
        </p:spPr>
      </p:pic>
      <p:sp>
        <p:nvSpPr>
          <p:cNvPr id="4" name="Footer Placeholder 3">
            <a:extLst>
              <a:ext uri="{FF2B5EF4-FFF2-40B4-BE49-F238E27FC236}">
                <a16:creationId xmlns:a16="http://schemas.microsoft.com/office/drawing/2014/main" xmlns="" id="{7BCB9082-6B44-6C40-9B85-2F7631B7A14C}"/>
              </a:ext>
            </a:extLst>
          </p:cNvPr>
          <p:cNvSpPr>
            <a:spLocks noGrp="1"/>
          </p:cNvSpPr>
          <p:nvPr>
            <p:ph type="ftr" sz="quarter" idx="11"/>
          </p:nvPr>
        </p:nvSpPr>
        <p:spPr/>
        <p:txBody>
          <a:bodyPr/>
          <a:lstStyle/>
          <a:p>
            <a:r>
              <a:rPr lang="en-US">
                <a:solidFill>
                  <a:srgbClr val="5F5F5F"/>
                </a:solidFill>
              </a:rPr>
              <a:t>Oracle Confidential</a:t>
            </a:r>
            <a:endParaRPr lang="en-US" dirty="0">
              <a:solidFill>
                <a:srgbClr val="5F5F5F"/>
              </a:solidFill>
            </a:endParaRPr>
          </a:p>
        </p:txBody>
      </p:sp>
      <p:sp>
        <p:nvSpPr>
          <p:cNvPr id="5" name="Slide Number Placeholder 4">
            <a:extLst>
              <a:ext uri="{FF2B5EF4-FFF2-40B4-BE49-F238E27FC236}">
                <a16:creationId xmlns:a16="http://schemas.microsoft.com/office/drawing/2014/main" xmlns="" id="{253454C0-C4EB-5E4F-A33A-03448D486002}"/>
              </a:ext>
            </a:extLst>
          </p:cNvPr>
          <p:cNvSpPr>
            <a:spLocks noGrp="1"/>
          </p:cNvSpPr>
          <p:nvPr>
            <p:ph type="sldNum" sz="quarter" idx="12"/>
          </p:nvPr>
        </p:nvSpPr>
        <p:spPr/>
        <p:txBody>
          <a:bodyPr/>
          <a:lstStyle/>
          <a:p>
            <a:fld id="{C51EAA63-D034-42AE-91FA-B13B9518C7BE}" type="slidenum">
              <a:rPr lang="de-DE" smtClean="0">
                <a:solidFill>
                  <a:srgbClr val="5F5F5F"/>
                </a:solidFill>
              </a:rPr>
              <a:pPr/>
              <a:t>30</a:t>
            </a:fld>
            <a:endParaRPr lang="de-DE" dirty="0">
              <a:solidFill>
                <a:srgbClr val="5F5F5F"/>
              </a:solidFill>
            </a:endParaRPr>
          </a:p>
        </p:txBody>
      </p:sp>
    </p:spTree>
    <p:extLst>
      <p:ext uri="{BB962C8B-B14F-4D97-AF65-F5344CB8AC3E}">
        <p14:creationId xmlns:p14="http://schemas.microsoft.com/office/powerpoint/2010/main" val="365580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31</a:t>
            </a:fld>
            <a:endParaRPr lang="uk-UA" dirty="0">
              <a:solidFill>
                <a:srgbClr val="5F5F5F"/>
              </a:solidFill>
            </a:endParaRPr>
          </a:p>
        </p:txBody>
      </p:sp>
      <p:sp>
        <p:nvSpPr>
          <p:cNvPr id="6" name="Title 5"/>
          <p:cNvSpPr>
            <a:spLocks noGrp="1"/>
          </p:cNvSpPr>
          <p:nvPr>
            <p:ph type="title"/>
          </p:nvPr>
        </p:nvSpPr>
        <p:spPr/>
        <p:txBody>
          <a:bodyPr/>
          <a:lstStyle/>
          <a:p>
            <a:r>
              <a:rPr lang="en-US" dirty="0"/>
              <a:t>Q &amp; </a:t>
            </a:r>
            <a:r>
              <a:rPr lang="en-US" dirty="0" smtClean="0"/>
              <a:t>A</a:t>
            </a:r>
            <a:br>
              <a:rPr lang="en-US" dirty="0" smtClean="0"/>
            </a:br>
            <a:r>
              <a:rPr lang="en-US" dirty="0"/>
              <a:t/>
            </a:r>
            <a:br>
              <a:rPr lang="en-US" dirty="0"/>
            </a:br>
            <a:r>
              <a:rPr lang="en-US" dirty="0" smtClean="0"/>
              <a:t/>
            </a:r>
            <a:br>
              <a:rPr lang="en-US" dirty="0" smtClean="0"/>
            </a:br>
            <a:r>
              <a:rPr lang="en-US" sz="3200" dirty="0" smtClean="0"/>
              <a:t>For more questions please mail me:</a:t>
            </a:r>
            <a:br>
              <a:rPr lang="en-US" sz="3200" dirty="0" smtClean="0"/>
            </a:br>
            <a:r>
              <a:rPr lang="en-US" dirty="0" smtClean="0"/>
              <a:t/>
            </a:r>
            <a:br>
              <a:rPr lang="en-US" dirty="0" smtClean="0"/>
            </a:br>
            <a:r>
              <a:rPr lang="en-US" dirty="0" err="1" smtClean="0"/>
              <a:t>Michael.Lagally@oracle.com</a:t>
            </a:r>
            <a:endParaRPr lang="en-US" dirty="0"/>
          </a:p>
        </p:txBody>
      </p:sp>
      <p:sp>
        <p:nvSpPr>
          <p:cNvPr id="4" name="Footer Placeholder 3"/>
          <p:cNvSpPr>
            <a:spLocks noGrp="1"/>
          </p:cNvSpPr>
          <p:nvPr>
            <p:ph type="ftr" sz="quarter" idx="4294967295"/>
          </p:nvPr>
        </p:nvSpPr>
        <p:spPr>
          <a:xfrm>
            <a:off x="9447213" y="6556375"/>
            <a:ext cx="2744787" cy="182563"/>
          </a:xfrm>
        </p:spPr>
        <p:txBody>
          <a:bodyPr/>
          <a:lstStyle/>
          <a:p>
            <a:r>
              <a:rPr lang="en-US">
                <a:solidFill>
                  <a:srgbClr val="5F5F5F"/>
                </a:solidFill>
              </a:rPr>
              <a:t>Oracle Confidential</a:t>
            </a:r>
            <a:endParaRPr lang="en-US" dirty="0">
              <a:solidFill>
                <a:srgbClr val="5F5F5F"/>
              </a:solidFill>
            </a:endParaRPr>
          </a:p>
        </p:txBody>
      </p:sp>
    </p:spTree>
    <p:extLst>
      <p:ext uri="{BB962C8B-B14F-4D97-AF65-F5344CB8AC3E}">
        <p14:creationId xmlns:p14="http://schemas.microsoft.com/office/powerpoint/2010/main" val="371204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gray">
          <a:xfrm>
            <a:off x="531951" y="1524001"/>
            <a:ext cx="3388262"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31" name="Rectangle 30"/>
          <p:cNvSpPr/>
          <p:nvPr/>
        </p:nvSpPr>
        <p:spPr bwMode="gray">
          <a:xfrm>
            <a:off x="980046" y="1698106"/>
            <a:ext cx="2443231" cy="2015637"/>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p>
          <a:p>
            <a:pPr>
              <a:lnSpc>
                <a:spcPct val="90000"/>
              </a:lnSpc>
            </a:pPr>
            <a:endParaRPr lang="en-US" dirty="0">
              <a:solidFill>
                <a:schemeClr val="bg1"/>
              </a:solidFill>
            </a:endParaRPr>
          </a:p>
          <a:p>
            <a:pPr>
              <a:lnSpc>
                <a:spcPct val="90000"/>
              </a:lnSpc>
            </a:pPr>
            <a:endParaRPr lang="en-US" dirty="0" smtClean="0">
              <a:solidFill>
                <a:schemeClr val="bg1"/>
              </a:solidFill>
            </a:endParaRPr>
          </a:p>
          <a:p>
            <a:pPr>
              <a:lnSpc>
                <a:spcPct val="90000"/>
              </a:lnSpc>
            </a:pPr>
            <a:r>
              <a:rPr lang="en-US" dirty="0">
                <a:solidFill>
                  <a:schemeClr val="bg1"/>
                </a:solidFill>
              </a:rPr>
              <a:t> </a:t>
            </a:r>
            <a:r>
              <a:rPr lang="en-US" dirty="0" smtClean="0">
                <a:solidFill>
                  <a:schemeClr val="bg1"/>
                </a:solidFill>
              </a:rPr>
              <a:t>Client     </a:t>
            </a:r>
          </a:p>
          <a:p>
            <a:pPr>
              <a:lnSpc>
                <a:spcPct val="90000"/>
              </a:lnSpc>
            </a:pPr>
            <a:r>
              <a:rPr lang="en-US" dirty="0" smtClean="0">
                <a:solidFill>
                  <a:schemeClr val="bg1"/>
                </a:solidFill>
              </a:rPr>
              <a:t>  App</a:t>
            </a:r>
          </a:p>
          <a:p>
            <a:pPr>
              <a:lnSpc>
                <a:spcPct val="90000"/>
              </a:lnSpc>
            </a:pPr>
            <a:r>
              <a:rPr lang="en-US" dirty="0" smtClean="0">
                <a:solidFill>
                  <a:schemeClr val="bg1"/>
                </a:solidFill>
              </a:rPr>
              <a:t>  </a:t>
            </a:r>
            <a:endParaRPr lang="en-US" dirty="0" smtClean="0">
              <a:solidFill>
                <a:schemeClr val="bg1"/>
              </a:solidFill>
            </a:endParaRPr>
          </a:p>
        </p:txBody>
      </p:sp>
      <p:sp>
        <p:nvSpPr>
          <p:cNvPr id="2" name="Title 1"/>
          <p:cNvSpPr>
            <a:spLocks noGrp="1"/>
          </p:cNvSpPr>
          <p:nvPr>
            <p:ph type="title"/>
          </p:nvPr>
        </p:nvSpPr>
        <p:spPr/>
        <p:txBody>
          <a:bodyPr/>
          <a:lstStyle/>
          <a:p>
            <a:r>
              <a:rPr lang="en-US" dirty="0" smtClean="0"/>
              <a:t>Oracle Device Model and W3C Thing Description Interworking</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4</a:t>
            </a:fld>
            <a:endParaRPr lang="uk-UA" dirty="0">
              <a:solidFill>
                <a:srgbClr val="5F5F5F"/>
              </a:solidFill>
            </a:endParaRPr>
          </a:p>
        </p:txBody>
      </p:sp>
      <p:sp>
        <p:nvSpPr>
          <p:cNvPr id="6" name="Rounded Rectangle 5"/>
          <p:cNvSpPr/>
          <p:nvPr/>
        </p:nvSpPr>
        <p:spPr bwMode="gray">
          <a:xfrm>
            <a:off x="7771408" y="1524001"/>
            <a:ext cx="3888640"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11" name="Snip Single Corner Rectangle 10"/>
          <p:cNvSpPr/>
          <p:nvPr/>
        </p:nvSpPr>
        <p:spPr bwMode="gray">
          <a:xfrm>
            <a:off x="8005507" y="2250333"/>
            <a:ext cx="1643746" cy="924985"/>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Common</a:t>
            </a:r>
          </a:p>
          <a:p>
            <a:pPr algn="ctr">
              <a:lnSpc>
                <a:spcPct val="90000"/>
              </a:lnSpc>
            </a:pPr>
            <a:r>
              <a:rPr lang="en-US" dirty="0" smtClean="0">
                <a:solidFill>
                  <a:schemeClr val="bg1"/>
                </a:solidFill>
              </a:rPr>
              <a:t>Device</a:t>
            </a:r>
            <a:r>
              <a:rPr lang="en-US" dirty="0">
                <a:solidFill>
                  <a:schemeClr val="bg1"/>
                </a:solidFill>
              </a:rPr>
              <a:t> </a:t>
            </a:r>
            <a:r>
              <a:rPr lang="en-US" dirty="0" smtClean="0">
                <a:solidFill>
                  <a:schemeClr val="bg1"/>
                </a:solidFill>
              </a:rPr>
              <a:t>Model</a:t>
            </a:r>
            <a:endParaRPr lang="en-US" dirty="0" smtClean="0">
              <a:solidFill>
                <a:schemeClr val="bg1"/>
              </a:solidFill>
            </a:endParaRPr>
          </a:p>
        </p:txBody>
      </p:sp>
      <p:sp>
        <p:nvSpPr>
          <p:cNvPr id="22" name="Rectangle 21"/>
          <p:cNvSpPr/>
          <p:nvPr/>
        </p:nvSpPr>
        <p:spPr bwMode="gray">
          <a:xfrm>
            <a:off x="10007587" y="1777105"/>
            <a:ext cx="1360010"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Sim1</a:t>
            </a:r>
            <a:endParaRPr lang="en-US" dirty="0" smtClean="0">
              <a:solidFill>
                <a:schemeClr val="bg1"/>
              </a:solidFill>
            </a:endParaRPr>
          </a:p>
        </p:txBody>
      </p:sp>
      <p:sp>
        <p:nvSpPr>
          <p:cNvPr id="26" name="Rectangle 25"/>
          <p:cNvSpPr/>
          <p:nvPr/>
        </p:nvSpPr>
        <p:spPr bwMode="gray">
          <a:xfrm>
            <a:off x="10007587" y="2781856"/>
            <a:ext cx="1360011"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Sim2</a:t>
            </a:r>
            <a:endParaRPr lang="en-US" dirty="0" smtClean="0">
              <a:solidFill>
                <a:schemeClr val="bg1"/>
              </a:solidFill>
            </a:endParaRPr>
          </a:p>
        </p:txBody>
      </p:sp>
      <p:cxnSp>
        <p:nvCxnSpPr>
          <p:cNvPr id="38" name="Straight Arrow Connector 37"/>
          <p:cNvCxnSpPr/>
          <p:nvPr/>
        </p:nvCxnSpPr>
        <p:spPr>
          <a:xfrm flipH="1">
            <a:off x="9649253" y="2250333"/>
            <a:ext cx="358333" cy="524617"/>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11" idx="0"/>
          </p:cNvCxnSpPr>
          <p:nvPr/>
        </p:nvCxnSpPr>
        <p:spPr>
          <a:xfrm flipH="1" flipV="1">
            <a:off x="9649253" y="2712826"/>
            <a:ext cx="358333" cy="462492"/>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8251549" y="5627714"/>
            <a:ext cx="1752491" cy="536947"/>
          </a:xfrm>
          <a:prstGeom prst="rect">
            <a:avLst/>
          </a:prstGeom>
          <a:noFill/>
        </p:spPr>
        <p:txBody>
          <a:bodyPr wrap="square" lIns="0" tIns="0" rIns="0" bIns="0" rtlCol="0">
            <a:noAutofit/>
          </a:bodyPr>
          <a:lstStyle/>
          <a:p>
            <a:pPr>
              <a:lnSpc>
                <a:spcPct val="90000"/>
              </a:lnSpc>
            </a:pPr>
            <a:r>
              <a:rPr lang="en-US" dirty="0" smtClean="0"/>
              <a:t>Oracle IOT</a:t>
            </a:r>
          </a:p>
          <a:p>
            <a:pPr>
              <a:lnSpc>
                <a:spcPct val="90000"/>
              </a:lnSpc>
            </a:pPr>
            <a:r>
              <a:rPr lang="en-US" dirty="0" smtClean="0"/>
              <a:t>Cloud Service</a:t>
            </a:r>
            <a:endParaRPr lang="en-US" dirty="0" smtClean="0"/>
          </a:p>
        </p:txBody>
      </p:sp>
      <p:sp>
        <p:nvSpPr>
          <p:cNvPr id="67" name="TextBox 66"/>
          <p:cNvSpPr txBox="1"/>
          <p:nvPr/>
        </p:nvSpPr>
        <p:spPr>
          <a:xfrm>
            <a:off x="1615017" y="5786679"/>
            <a:ext cx="1421767" cy="382272"/>
          </a:xfrm>
          <a:prstGeom prst="rect">
            <a:avLst/>
          </a:prstGeom>
          <a:noFill/>
        </p:spPr>
        <p:txBody>
          <a:bodyPr wrap="square" lIns="0" tIns="0" rIns="0" bIns="0" rtlCol="0">
            <a:noAutofit/>
          </a:bodyPr>
          <a:lstStyle/>
          <a:p>
            <a:pPr>
              <a:lnSpc>
                <a:spcPct val="90000"/>
              </a:lnSpc>
            </a:pPr>
            <a:r>
              <a:rPr lang="en-US" dirty="0" smtClean="0"/>
              <a:t>Web of Things</a:t>
            </a:r>
            <a:endParaRPr lang="en-US" dirty="0" smtClean="0"/>
          </a:p>
        </p:txBody>
      </p:sp>
    </p:spTree>
    <p:extLst>
      <p:ext uri="{BB962C8B-B14F-4D97-AF65-F5344CB8AC3E}">
        <p14:creationId xmlns:p14="http://schemas.microsoft.com/office/powerpoint/2010/main" val="2738846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gray">
          <a:xfrm>
            <a:off x="531951" y="1524001"/>
            <a:ext cx="3388262"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31" name="Rectangle 30"/>
          <p:cNvSpPr/>
          <p:nvPr/>
        </p:nvSpPr>
        <p:spPr bwMode="gray">
          <a:xfrm>
            <a:off x="980046" y="1698106"/>
            <a:ext cx="2443231" cy="2015637"/>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p>
          <a:p>
            <a:pPr>
              <a:lnSpc>
                <a:spcPct val="90000"/>
              </a:lnSpc>
            </a:pPr>
            <a:endParaRPr lang="en-US" dirty="0">
              <a:solidFill>
                <a:schemeClr val="bg1"/>
              </a:solidFill>
            </a:endParaRPr>
          </a:p>
          <a:p>
            <a:pPr>
              <a:lnSpc>
                <a:spcPct val="90000"/>
              </a:lnSpc>
            </a:pPr>
            <a:endParaRPr lang="en-US" dirty="0" smtClean="0">
              <a:solidFill>
                <a:schemeClr val="bg1"/>
              </a:solidFill>
            </a:endParaRPr>
          </a:p>
          <a:p>
            <a:pPr>
              <a:lnSpc>
                <a:spcPct val="90000"/>
              </a:lnSpc>
            </a:pPr>
            <a:r>
              <a:rPr lang="en-US" dirty="0">
                <a:solidFill>
                  <a:schemeClr val="bg1"/>
                </a:solidFill>
              </a:rPr>
              <a:t> </a:t>
            </a:r>
            <a:r>
              <a:rPr lang="en-US" dirty="0" smtClean="0">
                <a:solidFill>
                  <a:schemeClr val="bg1"/>
                </a:solidFill>
              </a:rPr>
              <a:t>Client     </a:t>
            </a:r>
          </a:p>
          <a:p>
            <a:pPr>
              <a:lnSpc>
                <a:spcPct val="90000"/>
              </a:lnSpc>
            </a:pPr>
            <a:r>
              <a:rPr lang="en-US" dirty="0" smtClean="0">
                <a:solidFill>
                  <a:schemeClr val="bg1"/>
                </a:solidFill>
              </a:rPr>
              <a:t>  App</a:t>
            </a:r>
          </a:p>
          <a:p>
            <a:pPr>
              <a:lnSpc>
                <a:spcPct val="90000"/>
              </a:lnSpc>
            </a:pPr>
            <a:r>
              <a:rPr lang="en-US" dirty="0" smtClean="0">
                <a:solidFill>
                  <a:schemeClr val="bg1"/>
                </a:solidFill>
              </a:rPr>
              <a:t>  </a:t>
            </a:r>
            <a:endParaRPr lang="en-US" dirty="0" smtClean="0">
              <a:solidFill>
                <a:schemeClr val="bg1"/>
              </a:solidFill>
            </a:endParaRPr>
          </a:p>
        </p:txBody>
      </p:sp>
      <p:sp>
        <p:nvSpPr>
          <p:cNvPr id="2" name="Title 1"/>
          <p:cNvSpPr>
            <a:spLocks noGrp="1"/>
          </p:cNvSpPr>
          <p:nvPr>
            <p:ph type="title"/>
          </p:nvPr>
        </p:nvSpPr>
        <p:spPr/>
        <p:txBody>
          <a:bodyPr/>
          <a:lstStyle/>
          <a:p>
            <a:r>
              <a:rPr lang="en-US" dirty="0" smtClean="0"/>
              <a:t>Oracle Device Model and W3C Thing Description Interworking</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5</a:t>
            </a:fld>
            <a:endParaRPr lang="uk-UA" dirty="0">
              <a:solidFill>
                <a:srgbClr val="5F5F5F"/>
              </a:solidFill>
            </a:endParaRPr>
          </a:p>
        </p:txBody>
      </p:sp>
      <p:sp>
        <p:nvSpPr>
          <p:cNvPr id="6" name="Rounded Rectangle 5"/>
          <p:cNvSpPr/>
          <p:nvPr/>
        </p:nvSpPr>
        <p:spPr bwMode="gray">
          <a:xfrm>
            <a:off x="7771408" y="1524001"/>
            <a:ext cx="3888640"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11" name="Snip Single Corner Rectangle 10"/>
          <p:cNvSpPr/>
          <p:nvPr/>
        </p:nvSpPr>
        <p:spPr bwMode="gray">
          <a:xfrm>
            <a:off x="8005507" y="2250333"/>
            <a:ext cx="1643746" cy="924985"/>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Common</a:t>
            </a:r>
          </a:p>
          <a:p>
            <a:pPr algn="ctr">
              <a:lnSpc>
                <a:spcPct val="90000"/>
              </a:lnSpc>
            </a:pPr>
            <a:r>
              <a:rPr lang="en-US" dirty="0" smtClean="0">
                <a:solidFill>
                  <a:schemeClr val="bg1"/>
                </a:solidFill>
              </a:rPr>
              <a:t>Device</a:t>
            </a:r>
            <a:r>
              <a:rPr lang="en-US" dirty="0">
                <a:solidFill>
                  <a:schemeClr val="bg1"/>
                </a:solidFill>
              </a:rPr>
              <a:t> </a:t>
            </a:r>
            <a:r>
              <a:rPr lang="en-US" dirty="0" smtClean="0">
                <a:solidFill>
                  <a:schemeClr val="bg1"/>
                </a:solidFill>
              </a:rPr>
              <a:t>Model</a:t>
            </a:r>
            <a:endParaRPr lang="en-US" dirty="0" smtClean="0">
              <a:solidFill>
                <a:schemeClr val="bg1"/>
              </a:solidFill>
            </a:endParaRPr>
          </a:p>
        </p:txBody>
      </p:sp>
      <p:cxnSp>
        <p:nvCxnSpPr>
          <p:cNvPr id="14" name="Straight Arrow Connector 13"/>
          <p:cNvCxnSpPr>
            <a:stCxn id="11" idx="2"/>
            <a:endCxn id="29" idx="3"/>
          </p:cNvCxnSpPr>
          <p:nvPr/>
        </p:nvCxnSpPr>
        <p:spPr>
          <a:xfrm flipH="1">
            <a:off x="7352082" y="2712826"/>
            <a:ext cx="653425" cy="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Snip Single Corner Rectangle 16"/>
          <p:cNvSpPr/>
          <p:nvPr/>
        </p:nvSpPr>
        <p:spPr bwMode="gray">
          <a:xfrm>
            <a:off x="2658863"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Sim1</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22" name="Rectangle 21"/>
          <p:cNvSpPr/>
          <p:nvPr/>
        </p:nvSpPr>
        <p:spPr bwMode="gray">
          <a:xfrm>
            <a:off x="10007587" y="1777105"/>
            <a:ext cx="1360010"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Sim1</a:t>
            </a:r>
            <a:endParaRPr lang="en-US" dirty="0" smtClean="0">
              <a:solidFill>
                <a:schemeClr val="bg1"/>
              </a:solidFill>
            </a:endParaRPr>
          </a:p>
        </p:txBody>
      </p:sp>
      <p:sp>
        <p:nvSpPr>
          <p:cNvPr id="26" name="Rectangle 25"/>
          <p:cNvSpPr/>
          <p:nvPr/>
        </p:nvSpPr>
        <p:spPr bwMode="gray">
          <a:xfrm>
            <a:off x="10007587" y="2781856"/>
            <a:ext cx="1360011"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Sim2</a:t>
            </a:r>
            <a:endParaRPr lang="en-US" dirty="0" smtClean="0">
              <a:solidFill>
                <a:schemeClr val="bg1"/>
              </a:solidFill>
            </a:endParaRPr>
          </a:p>
        </p:txBody>
      </p:sp>
      <p:sp>
        <p:nvSpPr>
          <p:cNvPr id="29" name="Rounded Rectangle 28"/>
          <p:cNvSpPr/>
          <p:nvPr/>
        </p:nvSpPr>
        <p:spPr bwMode="gray">
          <a:xfrm>
            <a:off x="4513766" y="2089649"/>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DM2TD converter</a:t>
            </a:r>
            <a:endParaRPr lang="en-US" sz="2400" dirty="0" smtClean="0">
              <a:solidFill>
                <a:schemeClr val="bg1"/>
              </a:solidFill>
            </a:endParaRPr>
          </a:p>
        </p:txBody>
      </p:sp>
      <p:sp>
        <p:nvSpPr>
          <p:cNvPr id="30" name="Snip Single Corner Rectangle 29"/>
          <p:cNvSpPr/>
          <p:nvPr/>
        </p:nvSpPr>
        <p:spPr bwMode="gray">
          <a:xfrm>
            <a:off x="1872060"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Sim2</a:t>
            </a:r>
          </a:p>
          <a:p>
            <a:pPr algn="ctr">
              <a:lnSpc>
                <a:spcPct val="90000"/>
              </a:lnSpc>
            </a:pPr>
            <a:r>
              <a:rPr lang="en-US" sz="1600" dirty="0" smtClean="0">
                <a:solidFill>
                  <a:schemeClr val="bg1"/>
                </a:solidFill>
              </a:rPr>
              <a:t>TD</a:t>
            </a:r>
            <a:endParaRPr lang="en-US" sz="1600" dirty="0" smtClean="0">
              <a:solidFill>
                <a:schemeClr val="bg1"/>
              </a:solidFill>
            </a:endParaRPr>
          </a:p>
        </p:txBody>
      </p:sp>
      <p:cxnSp>
        <p:nvCxnSpPr>
          <p:cNvPr id="38" name="Straight Arrow Connector 37"/>
          <p:cNvCxnSpPr/>
          <p:nvPr/>
        </p:nvCxnSpPr>
        <p:spPr>
          <a:xfrm flipH="1">
            <a:off x="9649253" y="2250333"/>
            <a:ext cx="358333" cy="524617"/>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11" idx="0"/>
          </p:cNvCxnSpPr>
          <p:nvPr/>
        </p:nvCxnSpPr>
        <p:spPr>
          <a:xfrm flipH="1" flipV="1">
            <a:off x="9649253" y="2712826"/>
            <a:ext cx="358333" cy="462492"/>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29" idx="1"/>
            <a:endCxn id="17" idx="0"/>
          </p:cNvCxnSpPr>
          <p:nvPr/>
        </p:nvCxnSpPr>
        <p:spPr>
          <a:xfrm flipH="1" flipV="1">
            <a:off x="3307631" y="2250333"/>
            <a:ext cx="1206135" cy="462493"/>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8251549" y="5627714"/>
            <a:ext cx="1752491" cy="536947"/>
          </a:xfrm>
          <a:prstGeom prst="rect">
            <a:avLst/>
          </a:prstGeom>
          <a:noFill/>
        </p:spPr>
        <p:txBody>
          <a:bodyPr wrap="square" lIns="0" tIns="0" rIns="0" bIns="0" rtlCol="0">
            <a:noAutofit/>
          </a:bodyPr>
          <a:lstStyle/>
          <a:p>
            <a:pPr>
              <a:lnSpc>
                <a:spcPct val="90000"/>
              </a:lnSpc>
            </a:pPr>
            <a:r>
              <a:rPr lang="en-US" dirty="0" smtClean="0"/>
              <a:t>Oracle IOT</a:t>
            </a:r>
          </a:p>
          <a:p>
            <a:pPr>
              <a:lnSpc>
                <a:spcPct val="90000"/>
              </a:lnSpc>
            </a:pPr>
            <a:r>
              <a:rPr lang="en-US" dirty="0" smtClean="0"/>
              <a:t>Cloud Service</a:t>
            </a:r>
            <a:endParaRPr lang="en-US" dirty="0" smtClean="0"/>
          </a:p>
        </p:txBody>
      </p:sp>
      <p:sp>
        <p:nvSpPr>
          <p:cNvPr id="67" name="TextBox 66"/>
          <p:cNvSpPr txBox="1"/>
          <p:nvPr/>
        </p:nvSpPr>
        <p:spPr>
          <a:xfrm>
            <a:off x="1615017" y="5786679"/>
            <a:ext cx="1421767" cy="382272"/>
          </a:xfrm>
          <a:prstGeom prst="rect">
            <a:avLst/>
          </a:prstGeom>
          <a:noFill/>
        </p:spPr>
        <p:txBody>
          <a:bodyPr wrap="square" lIns="0" tIns="0" rIns="0" bIns="0" rtlCol="0">
            <a:noAutofit/>
          </a:bodyPr>
          <a:lstStyle/>
          <a:p>
            <a:pPr>
              <a:lnSpc>
                <a:spcPct val="90000"/>
              </a:lnSpc>
            </a:pPr>
            <a:r>
              <a:rPr lang="en-US" dirty="0" smtClean="0"/>
              <a:t>Web of Things</a:t>
            </a:r>
            <a:endParaRPr lang="en-US" dirty="0" smtClean="0"/>
          </a:p>
        </p:txBody>
      </p:sp>
    </p:spTree>
    <p:extLst>
      <p:ext uri="{BB962C8B-B14F-4D97-AF65-F5344CB8AC3E}">
        <p14:creationId xmlns:p14="http://schemas.microsoft.com/office/powerpoint/2010/main" val="3486983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gray">
          <a:xfrm>
            <a:off x="531951" y="1524001"/>
            <a:ext cx="3388262"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34" name="Rectangle 33"/>
          <p:cNvSpPr/>
          <p:nvPr/>
        </p:nvSpPr>
        <p:spPr bwMode="gray">
          <a:xfrm>
            <a:off x="980047" y="3935171"/>
            <a:ext cx="2443230" cy="1725718"/>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r>
              <a:rPr lang="en-US" dirty="0" err="1" smtClean="0">
                <a:solidFill>
                  <a:schemeClr val="bg1"/>
                </a:solidFill>
              </a:rPr>
              <a:t>WoT</a:t>
            </a:r>
            <a:endParaRPr lang="en-US" dirty="0">
              <a:solidFill>
                <a:schemeClr val="bg1"/>
              </a:solidFill>
            </a:endParaRPr>
          </a:p>
          <a:p>
            <a:pPr>
              <a:lnSpc>
                <a:spcPct val="90000"/>
              </a:lnSpc>
            </a:pPr>
            <a:r>
              <a:rPr lang="en-US" dirty="0" smtClean="0">
                <a:solidFill>
                  <a:schemeClr val="bg1"/>
                </a:solidFill>
              </a:rPr>
              <a:t>       Device</a:t>
            </a:r>
          </a:p>
          <a:p>
            <a:pPr>
              <a:lnSpc>
                <a:spcPct val="90000"/>
              </a:lnSpc>
            </a:pPr>
            <a:r>
              <a:rPr lang="en-US" dirty="0" smtClean="0">
                <a:solidFill>
                  <a:schemeClr val="bg1"/>
                </a:solidFill>
              </a:rPr>
              <a:t>     (Expose)</a:t>
            </a:r>
            <a:endParaRPr lang="en-US" dirty="0" smtClean="0">
              <a:solidFill>
                <a:schemeClr val="bg1"/>
              </a:solidFill>
            </a:endParaRPr>
          </a:p>
        </p:txBody>
      </p:sp>
      <p:sp>
        <p:nvSpPr>
          <p:cNvPr id="31" name="Rectangle 30"/>
          <p:cNvSpPr/>
          <p:nvPr/>
        </p:nvSpPr>
        <p:spPr bwMode="gray">
          <a:xfrm>
            <a:off x="980046" y="1698106"/>
            <a:ext cx="2443231" cy="2015637"/>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p>
          <a:p>
            <a:pPr>
              <a:lnSpc>
                <a:spcPct val="90000"/>
              </a:lnSpc>
            </a:pPr>
            <a:endParaRPr lang="en-US" dirty="0">
              <a:solidFill>
                <a:schemeClr val="bg1"/>
              </a:solidFill>
            </a:endParaRPr>
          </a:p>
          <a:p>
            <a:pPr>
              <a:lnSpc>
                <a:spcPct val="90000"/>
              </a:lnSpc>
            </a:pPr>
            <a:endParaRPr lang="en-US" dirty="0" smtClean="0">
              <a:solidFill>
                <a:schemeClr val="bg1"/>
              </a:solidFill>
            </a:endParaRPr>
          </a:p>
          <a:p>
            <a:pPr>
              <a:lnSpc>
                <a:spcPct val="90000"/>
              </a:lnSpc>
            </a:pPr>
            <a:r>
              <a:rPr lang="en-US" dirty="0">
                <a:solidFill>
                  <a:schemeClr val="bg1"/>
                </a:solidFill>
              </a:rPr>
              <a:t> </a:t>
            </a:r>
            <a:r>
              <a:rPr lang="en-US" dirty="0" smtClean="0">
                <a:solidFill>
                  <a:schemeClr val="bg1"/>
                </a:solidFill>
              </a:rPr>
              <a:t>Client     </a:t>
            </a:r>
          </a:p>
          <a:p>
            <a:pPr>
              <a:lnSpc>
                <a:spcPct val="90000"/>
              </a:lnSpc>
            </a:pPr>
            <a:r>
              <a:rPr lang="en-US" dirty="0" smtClean="0">
                <a:solidFill>
                  <a:schemeClr val="bg1"/>
                </a:solidFill>
              </a:rPr>
              <a:t>  App</a:t>
            </a:r>
          </a:p>
          <a:p>
            <a:pPr>
              <a:lnSpc>
                <a:spcPct val="90000"/>
              </a:lnSpc>
            </a:pPr>
            <a:r>
              <a:rPr lang="en-US" dirty="0" smtClean="0">
                <a:solidFill>
                  <a:schemeClr val="bg1"/>
                </a:solidFill>
              </a:rPr>
              <a:t>  </a:t>
            </a:r>
            <a:endParaRPr lang="en-US" dirty="0" smtClean="0">
              <a:solidFill>
                <a:schemeClr val="bg1"/>
              </a:solidFill>
            </a:endParaRPr>
          </a:p>
        </p:txBody>
      </p:sp>
      <p:sp>
        <p:nvSpPr>
          <p:cNvPr id="2" name="Title 1"/>
          <p:cNvSpPr>
            <a:spLocks noGrp="1"/>
          </p:cNvSpPr>
          <p:nvPr>
            <p:ph type="title"/>
          </p:nvPr>
        </p:nvSpPr>
        <p:spPr/>
        <p:txBody>
          <a:bodyPr/>
          <a:lstStyle/>
          <a:p>
            <a:r>
              <a:rPr lang="en-US" dirty="0" smtClean="0"/>
              <a:t>Oracle Device Model and W3C Thing Description Interworking</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6</a:t>
            </a:fld>
            <a:endParaRPr lang="uk-UA" dirty="0">
              <a:solidFill>
                <a:srgbClr val="5F5F5F"/>
              </a:solidFill>
            </a:endParaRPr>
          </a:p>
        </p:txBody>
      </p:sp>
      <p:sp>
        <p:nvSpPr>
          <p:cNvPr id="6" name="Rounded Rectangle 5"/>
          <p:cNvSpPr/>
          <p:nvPr/>
        </p:nvSpPr>
        <p:spPr bwMode="gray">
          <a:xfrm>
            <a:off x="7771408" y="1524001"/>
            <a:ext cx="3888640"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11" name="Snip Single Corner Rectangle 10"/>
          <p:cNvSpPr/>
          <p:nvPr/>
        </p:nvSpPr>
        <p:spPr bwMode="gray">
          <a:xfrm>
            <a:off x="8005507" y="2250333"/>
            <a:ext cx="1643746" cy="924985"/>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Common</a:t>
            </a:r>
          </a:p>
          <a:p>
            <a:pPr algn="ctr">
              <a:lnSpc>
                <a:spcPct val="90000"/>
              </a:lnSpc>
            </a:pPr>
            <a:r>
              <a:rPr lang="en-US" dirty="0" smtClean="0">
                <a:solidFill>
                  <a:schemeClr val="bg1"/>
                </a:solidFill>
              </a:rPr>
              <a:t>Device</a:t>
            </a:r>
            <a:r>
              <a:rPr lang="en-US" dirty="0">
                <a:solidFill>
                  <a:schemeClr val="bg1"/>
                </a:solidFill>
              </a:rPr>
              <a:t> </a:t>
            </a:r>
            <a:r>
              <a:rPr lang="en-US" dirty="0" smtClean="0">
                <a:solidFill>
                  <a:schemeClr val="bg1"/>
                </a:solidFill>
              </a:rPr>
              <a:t>Model</a:t>
            </a:r>
            <a:endParaRPr lang="en-US" dirty="0" smtClean="0">
              <a:solidFill>
                <a:schemeClr val="bg1"/>
              </a:solidFill>
            </a:endParaRPr>
          </a:p>
        </p:txBody>
      </p:sp>
      <p:cxnSp>
        <p:nvCxnSpPr>
          <p:cNvPr id="14" name="Straight Arrow Connector 13"/>
          <p:cNvCxnSpPr>
            <a:stCxn id="11" idx="2"/>
            <a:endCxn id="29" idx="3"/>
          </p:cNvCxnSpPr>
          <p:nvPr/>
        </p:nvCxnSpPr>
        <p:spPr>
          <a:xfrm flipH="1">
            <a:off x="7352082" y="2712826"/>
            <a:ext cx="653425" cy="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Snip Single Corner Rectangle 16"/>
          <p:cNvSpPr/>
          <p:nvPr/>
        </p:nvSpPr>
        <p:spPr bwMode="gray">
          <a:xfrm>
            <a:off x="2658863"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Sim1</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18" name="Snip Single Corner Rectangle 17"/>
          <p:cNvSpPr/>
          <p:nvPr/>
        </p:nvSpPr>
        <p:spPr bwMode="gray">
          <a:xfrm>
            <a:off x="2658863" y="4451236"/>
            <a:ext cx="648768" cy="745510"/>
          </a:xfrm>
          <a:prstGeom prst="snip1Rect">
            <a:avLst/>
          </a:prstGeom>
          <a:solidFill>
            <a:schemeClr val="accent5">
              <a:lumMod val="75000"/>
            </a:schemeClr>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400" dirty="0" err="1" smtClean="0">
                <a:solidFill>
                  <a:schemeClr val="bg1"/>
                </a:solidFill>
              </a:rPr>
              <a:t>WoT</a:t>
            </a:r>
            <a:r>
              <a:rPr lang="en-US" sz="1400" dirty="0" smtClean="0">
                <a:solidFill>
                  <a:schemeClr val="bg1"/>
                </a:solidFill>
              </a:rPr>
              <a:t> </a:t>
            </a:r>
            <a:r>
              <a:rPr lang="en-US" sz="1400" dirty="0" err="1" smtClean="0">
                <a:solidFill>
                  <a:schemeClr val="bg1"/>
                </a:solidFill>
              </a:rPr>
              <a:t>Dev</a:t>
            </a:r>
            <a:endParaRPr lang="en-US" sz="1400" dirty="0" smtClean="0">
              <a:solidFill>
                <a:schemeClr val="bg1"/>
              </a:solidFill>
            </a:endParaRPr>
          </a:p>
          <a:p>
            <a:pPr algn="ctr">
              <a:lnSpc>
                <a:spcPct val="90000"/>
              </a:lnSpc>
            </a:pPr>
            <a:r>
              <a:rPr lang="en-US" sz="1400" dirty="0" smtClean="0">
                <a:solidFill>
                  <a:schemeClr val="bg1"/>
                </a:solidFill>
              </a:rPr>
              <a:t>TD</a:t>
            </a:r>
            <a:endParaRPr lang="en-US" sz="1400" dirty="0" smtClean="0">
              <a:solidFill>
                <a:schemeClr val="bg1"/>
              </a:solidFill>
            </a:endParaRPr>
          </a:p>
        </p:txBody>
      </p:sp>
      <p:sp>
        <p:nvSpPr>
          <p:cNvPr id="22" name="Rectangle 21"/>
          <p:cNvSpPr/>
          <p:nvPr/>
        </p:nvSpPr>
        <p:spPr bwMode="gray">
          <a:xfrm>
            <a:off x="10007587" y="1777105"/>
            <a:ext cx="1360010"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Sim1</a:t>
            </a:r>
            <a:endParaRPr lang="en-US" dirty="0" smtClean="0">
              <a:solidFill>
                <a:schemeClr val="bg1"/>
              </a:solidFill>
            </a:endParaRPr>
          </a:p>
        </p:txBody>
      </p:sp>
      <p:sp>
        <p:nvSpPr>
          <p:cNvPr id="26" name="Rectangle 25"/>
          <p:cNvSpPr/>
          <p:nvPr/>
        </p:nvSpPr>
        <p:spPr bwMode="gray">
          <a:xfrm>
            <a:off x="10007587" y="2781856"/>
            <a:ext cx="1360011"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Sim2</a:t>
            </a:r>
            <a:endParaRPr lang="en-US" dirty="0" smtClean="0">
              <a:solidFill>
                <a:schemeClr val="bg1"/>
              </a:solidFill>
            </a:endParaRPr>
          </a:p>
        </p:txBody>
      </p:sp>
      <p:sp>
        <p:nvSpPr>
          <p:cNvPr id="27" name="Rectangle 26"/>
          <p:cNvSpPr/>
          <p:nvPr/>
        </p:nvSpPr>
        <p:spPr bwMode="gray">
          <a:xfrm>
            <a:off x="10007587" y="3907559"/>
            <a:ext cx="1360010" cy="759315"/>
          </a:xfrm>
          <a:prstGeom prst="rect">
            <a:avLst/>
          </a:prstGeom>
          <a:solidFill>
            <a:srgbClr val="FF00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Simulator</a:t>
            </a:r>
            <a:endParaRPr lang="en-US" dirty="0" smtClean="0">
              <a:solidFill>
                <a:schemeClr val="bg1"/>
              </a:solidFill>
            </a:endParaRPr>
          </a:p>
        </p:txBody>
      </p:sp>
      <p:sp>
        <p:nvSpPr>
          <p:cNvPr id="29" name="Rounded Rectangle 28"/>
          <p:cNvSpPr/>
          <p:nvPr/>
        </p:nvSpPr>
        <p:spPr bwMode="gray">
          <a:xfrm>
            <a:off x="4513766" y="2089649"/>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DM2TD converter</a:t>
            </a:r>
            <a:endParaRPr lang="en-US" sz="2400" dirty="0" smtClean="0">
              <a:solidFill>
                <a:schemeClr val="bg1"/>
              </a:solidFill>
            </a:endParaRPr>
          </a:p>
        </p:txBody>
      </p:sp>
      <p:sp>
        <p:nvSpPr>
          <p:cNvPr id="30" name="Snip Single Corner Rectangle 29"/>
          <p:cNvSpPr/>
          <p:nvPr/>
        </p:nvSpPr>
        <p:spPr bwMode="gray">
          <a:xfrm>
            <a:off x="1872060"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Sim2</a:t>
            </a:r>
          </a:p>
          <a:p>
            <a:pPr algn="ctr">
              <a:lnSpc>
                <a:spcPct val="90000"/>
              </a:lnSpc>
            </a:pPr>
            <a:r>
              <a:rPr lang="en-US" sz="1600" dirty="0" smtClean="0">
                <a:solidFill>
                  <a:schemeClr val="bg1"/>
                </a:solidFill>
              </a:rPr>
              <a:t>TD</a:t>
            </a:r>
            <a:endParaRPr lang="en-US" sz="1600" dirty="0" smtClean="0">
              <a:solidFill>
                <a:schemeClr val="bg1"/>
              </a:solidFill>
            </a:endParaRPr>
          </a:p>
        </p:txBody>
      </p:sp>
      <p:cxnSp>
        <p:nvCxnSpPr>
          <p:cNvPr id="38" name="Straight Arrow Connector 37"/>
          <p:cNvCxnSpPr/>
          <p:nvPr/>
        </p:nvCxnSpPr>
        <p:spPr>
          <a:xfrm flipH="1">
            <a:off x="9649253" y="2250333"/>
            <a:ext cx="358333" cy="524617"/>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11" idx="0"/>
          </p:cNvCxnSpPr>
          <p:nvPr/>
        </p:nvCxnSpPr>
        <p:spPr>
          <a:xfrm flipH="1" flipV="1">
            <a:off x="9649253" y="2712826"/>
            <a:ext cx="358333" cy="462492"/>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29" idx="1"/>
            <a:endCxn id="17" idx="0"/>
          </p:cNvCxnSpPr>
          <p:nvPr/>
        </p:nvCxnSpPr>
        <p:spPr>
          <a:xfrm flipH="1" flipV="1">
            <a:off x="3307631" y="2250333"/>
            <a:ext cx="1206135" cy="462493"/>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8251549" y="5627714"/>
            <a:ext cx="1752491" cy="536947"/>
          </a:xfrm>
          <a:prstGeom prst="rect">
            <a:avLst/>
          </a:prstGeom>
          <a:noFill/>
        </p:spPr>
        <p:txBody>
          <a:bodyPr wrap="square" lIns="0" tIns="0" rIns="0" bIns="0" rtlCol="0">
            <a:noAutofit/>
          </a:bodyPr>
          <a:lstStyle/>
          <a:p>
            <a:pPr>
              <a:lnSpc>
                <a:spcPct val="90000"/>
              </a:lnSpc>
            </a:pPr>
            <a:r>
              <a:rPr lang="en-US" dirty="0" smtClean="0"/>
              <a:t>Oracle IOT</a:t>
            </a:r>
          </a:p>
          <a:p>
            <a:pPr>
              <a:lnSpc>
                <a:spcPct val="90000"/>
              </a:lnSpc>
            </a:pPr>
            <a:r>
              <a:rPr lang="en-US" dirty="0" smtClean="0"/>
              <a:t>Cloud Service</a:t>
            </a:r>
            <a:endParaRPr lang="en-US" dirty="0" smtClean="0"/>
          </a:p>
        </p:txBody>
      </p:sp>
      <p:sp>
        <p:nvSpPr>
          <p:cNvPr id="67" name="TextBox 66"/>
          <p:cNvSpPr txBox="1"/>
          <p:nvPr/>
        </p:nvSpPr>
        <p:spPr>
          <a:xfrm>
            <a:off x="1615017" y="5786679"/>
            <a:ext cx="1421767" cy="382272"/>
          </a:xfrm>
          <a:prstGeom prst="rect">
            <a:avLst/>
          </a:prstGeom>
          <a:noFill/>
        </p:spPr>
        <p:txBody>
          <a:bodyPr wrap="square" lIns="0" tIns="0" rIns="0" bIns="0" rtlCol="0">
            <a:noAutofit/>
          </a:bodyPr>
          <a:lstStyle/>
          <a:p>
            <a:pPr>
              <a:lnSpc>
                <a:spcPct val="90000"/>
              </a:lnSpc>
            </a:pPr>
            <a:r>
              <a:rPr lang="en-US" dirty="0" smtClean="0"/>
              <a:t>Web of Things</a:t>
            </a:r>
            <a:endParaRPr lang="en-US" dirty="0" smtClean="0"/>
          </a:p>
        </p:txBody>
      </p:sp>
    </p:spTree>
    <p:extLst>
      <p:ext uri="{BB962C8B-B14F-4D97-AF65-F5344CB8AC3E}">
        <p14:creationId xmlns:p14="http://schemas.microsoft.com/office/powerpoint/2010/main" val="1885821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gray">
          <a:xfrm>
            <a:off x="531951" y="1524001"/>
            <a:ext cx="3388262"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34" name="Rectangle 33"/>
          <p:cNvSpPr/>
          <p:nvPr/>
        </p:nvSpPr>
        <p:spPr bwMode="gray">
          <a:xfrm>
            <a:off x="980047" y="3935171"/>
            <a:ext cx="2443230" cy="1725718"/>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r>
              <a:rPr lang="en-US" dirty="0" err="1" smtClean="0">
                <a:solidFill>
                  <a:schemeClr val="bg1"/>
                </a:solidFill>
              </a:rPr>
              <a:t>WoT</a:t>
            </a:r>
            <a:endParaRPr lang="en-US" dirty="0">
              <a:solidFill>
                <a:schemeClr val="bg1"/>
              </a:solidFill>
            </a:endParaRPr>
          </a:p>
          <a:p>
            <a:pPr>
              <a:lnSpc>
                <a:spcPct val="90000"/>
              </a:lnSpc>
            </a:pPr>
            <a:r>
              <a:rPr lang="en-US" dirty="0" smtClean="0">
                <a:solidFill>
                  <a:schemeClr val="bg1"/>
                </a:solidFill>
              </a:rPr>
              <a:t>       Device</a:t>
            </a:r>
          </a:p>
          <a:p>
            <a:pPr>
              <a:lnSpc>
                <a:spcPct val="90000"/>
              </a:lnSpc>
            </a:pPr>
            <a:r>
              <a:rPr lang="en-US" dirty="0" smtClean="0">
                <a:solidFill>
                  <a:schemeClr val="bg1"/>
                </a:solidFill>
              </a:rPr>
              <a:t>     (Expose)</a:t>
            </a:r>
            <a:endParaRPr lang="en-US" dirty="0" smtClean="0">
              <a:solidFill>
                <a:schemeClr val="bg1"/>
              </a:solidFill>
            </a:endParaRPr>
          </a:p>
        </p:txBody>
      </p:sp>
      <p:sp>
        <p:nvSpPr>
          <p:cNvPr id="31" name="Rectangle 30"/>
          <p:cNvSpPr/>
          <p:nvPr/>
        </p:nvSpPr>
        <p:spPr bwMode="gray">
          <a:xfrm>
            <a:off x="980046" y="1698106"/>
            <a:ext cx="2443231" cy="2015637"/>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p>
          <a:p>
            <a:pPr>
              <a:lnSpc>
                <a:spcPct val="90000"/>
              </a:lnSpc>
            </a:pPr>
            <a:endParaRPr lang="en-US" dirty="0">
              <a:solidFill>
                <a:schemeClr val="bg1"/>
              </a:solidFill>
            </a:endParaRPr>
          </a:p>
          <a:p>
            <a:pPr>
              <a:lnSpc>
                <a:spcPct val="90000"/>
              </a:lnSpc>
            </a:pPr>
            <a:endParaRPr lang="en-US" dirty="0" smtClean="0">
              <a:solidFill>
                <a:schemeClr val="bg1"/>
              </a:solidFill>
            </a:endParaRPr>
          </a:p>
          <a:p>
            <a:pPr>
              <a:lnSpc>
                <a:spcPct val="90000"/>
              </a:lnSpc>
            </a:pPr>
            <a:r>
              <a:rPr lang="en-US" dirty="0">
                <a:solidFill>
                  <a:schemeClr val="bg1"/>
                </a:solidFill>
              </a:rPr>
              <a:t> </a:t>
            </a:r>
            <a:r>
              <a:rPr lang="en-US" dirty="0" smtClean="0">
                <a:solidFill>
                  <a:schemeClr val="bg1"/>
                </a:solidFill>
              </a:rPr>
              <a:t>Client     </a:t>
            </a:r>
          </a:p>
          <a:p>
            <a:pPr>
              <a:lnSpc>
                <a:spcPct val="90000"/>
              </a:lnSpc>
            </a:pPr>
            <a:r>
              <a:rPr lang="en-US" dirty="0" smtClean="0">
                <a:solidFill>
                  <a:schemeClr val="bg1"/>
                </a:solidFill>
              </a:rPr>
              <a:t>  App</a:t>
            </a:r>
          </a:p>
          <a:p>
            <a:pPr>
              <a:lnSpc>
                <a:spcPct val="90000"/>
              </a:lnSpc>
            </a:pPr>
            <a:r>
              <a:rPr lang="en-US" dirty="0" smtClean="0">
                <a:solidFill>
                  <a:schemeClr val="bg1"/>
                </a:solidFill>
              </a:rPr>
              <a:t>  </a:t>
            </a:r>
            <a:endParaRPr lang="en-US" dirty="0" smtClean="0">
              <a:solidFill>
                <a:schemeClr val="bg1"/>
              </a:solidFill>
            </a:endParaRPr>
          </a:p>
        </p:txBody>
      </p:sp>
      <p:sp>
        <p:nvSpPr>
          <p:cNvPr id="2" name="Title 1"/>
          <p:cNvSpPr>
            <a:spLocks noGrp="1"/>
          </p:cNvSpPr>
          <p:nvPr>
            <p:ph type="title"/>
          </p:nvPr>
        </p:nvSpPr>
        <p:spPr/>
        <p:txBody>
          <a:bodyPr/>
          <a:lstStyle/>
          <a:p>
            <a:r>
              <a:rPr lang="en-US" dirty="0" smtClean="0"/>
              <a:t>Oracle Device Model and W3C Thing Description Interworking</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7</a:t>
            </a:fld>
            <a:endParaRPr lang="uk-UA" dirty="0">
              <a:solidFill>
                <a:srgbClr val="5F5F5F"/>
              </a:solidFill>
            </a:endParaRPr>
          </a:p>
        </p:txBody>
      </p:sp>
      <p:sp>
        <p:nvSpPr>
          <p:cNvPr id="6" name="Rounded Rectangle 5"/>
          <p:cNvSpPr/>
          <p:nvPr/>
        </p:nvSpPr>
        <p:spPr bwMode="gray">
          <a:xfrm>
            <a:off x="7771408" y="1524001"/>
            <a:ext cx="3888640"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11" name="Snip Single Corner Rectangle 10"/>
          <p:cNvSpPr/>
          <p:nvPr/>
        </p:nvSpPr>
        <p:spPr bwMode="gray">
          <a:xfrm>
            <a:off x="8005507" y="2250333"/>
            <a:ext cx="1643746" cy="924985"/>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Common</a:t>
            </a:r>
          </a:p>
          <a:p>
            <a:pPr algn="ctr">
              <a:lnSpc>
                <a:spcPct val="90000"/>
              </a:lnSpc>
            </a:pPr>
            <a:r>
              <a:rPr lang="en-US" dirty="0" smtClean="0">
                <a:solidFill>
                  <a:schemeClr val="bg1"/>
                </a:solidFill>
              </a:rPr>
              <a:t>Device</a:t>
            </a:r>
            <a:r>
              <a:rPr lang="en-US" dirty="0">
                <a:solidFill>
                  <a:schemeClr val="bg1"/>
                </a:solidFill>
              </a:rPr>
              <a:t> </a:t>
            </a:r>
            <a:r>
              <a:rPr lang="en-US" dirty="0" smtClean="0">
                <a:solidFill>
                  <a:schemeClr val="bg1"/>
                </a:solidFill>
              </a:rPr>
              <a:t>Model</a:t>
            </a:r>
            <a:endParaRPr lang="en-US" dirty="0" smtClean="0">
              <a:solidFill>
                <a:schemeClr val="bg1"/>
              </a:solidFill>
            </a:endParaRPr>
          </a:p>
        </p:txBody>
      </p:sp>
      <p:cxnSp>
        <p:nvCxnSpPr>
          <p:cNvPr id="14" name="Straight Arrow Connector 13"/>
          <p:cNvCxnSpPr>
            <a:stCxn id="11" idx="2"/>
            <a:endCxn id="29" idx="3"/>
          </p:cNvCxnSpPr>
          <p:nvPr/>
        </p:nvCxnSpPr>
        <p:spPr>
          <a:xfrm flipH="1">
            <a:off x="7352082" y="2712826"/>
            <a:ext cx="653425" cy="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Snip Single Corner Rectangle 16"/>
          <p:cNvSpPr/>
          <p:nvPr/>
        </p:nvSpPr>
        <p:spPr bwMode="gray">
          <a:xfrm>
            <a:off x="2658863"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Sim1</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18" name="Snip Single Corner Rectangle 17"/>
          <p:cNvSpPr/>
          <p:nvPr/>
        </p:nvSpPr>
        <p:spPr bwMode="gray">
          <a:xfrm>
            <a:off x="2658863" y="4451236"/>
            <a:ext cx="648768" cy="745510"/>
          </a:xfrm>
          <a:prstGeom prst="snip1Rect">
            <a:avLst/>
          </a:prstGeom>
          <a:solidFill>
            <a:schemeClr val="accent5">
              <a:lumMod val="75000"/>
            </a:schemeClr>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400" dirty="0" err="1" smtClean="0">
                <a:solidFill>
                  <a:schemeClr val="bg1"/>
                </a:solidFill>
              </a:rPr>
              <a:t>WoT</a:t>
            </a:r>
            <a:r>
              <a:rPr lang="en-US" sz="1400" dirty="0" smtClean="0">
                <a:solidFill>
                  <a:schemeClr val="bg1"/>
                </a:solidFill>
              </a:rPr>
              <a:t> </a:t>
            </a:r>
            <a:r>
              <a:rPr lang="en-US" sz="1400" dirty="0" err="1" smtClean="0">
                <a:solidFill>
                  <a:schemeClr val="bg1"/>
                </a:solidFill>
              </a:rPr>
              <a:t>Dev</a:t>
            </a:r>
            <a:endParaRPr lang="en-US" sz="1400" dirty="0" smtClean="0">
              <a:solidFill>
                <a:schemeClr val="bg1"/>
              </a:solidFill>
            </a:endParaRPr>
          </a:p>
          <a:p>
            <a:pPr algn="ctr">
              <a:lnSpc>
                <a:spcPct val="90000"/>
              </a:lnSpc>
            </a:pPr>
            <a:r>
              <a:rPr lang="en-US" sz="1400" dirty="0" smtClean="0">
                <a:solidFill>
                  <a:schemeClr val="bg1"/>
                </a:solidFill>
              </a:rPr>
              <a:t>TD</a:t>
            </a:r>
            <a:endParaRPr lang="en-US" sz="1400" dirty="0" smtClean="0">
              <a:solidFill>
                <a:schemeClr val="bg1"/>
              </a:solidFill>
            </a:endParaRPr>
          </a:p>
        </p:txBody>
      </p:sp>
      <p:sp>
        <p:nvSpPr>
          <p:cNvPr id="22" name="Rectangle 21"/>
          <p:cNvSpPr/>
          <p:nvPr/>
        </p:nvSpPr>
        <p:spPr bwMode="gray">
          <a:xfrm>
            <a:off x="10007587" y="1777105"/>
            <a:ext cx="1360010"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Sim1</a:t>
            </a:r>
            <a:endParaRPr lang="en-US" dirty="0" smtClean="0">
              <a:solidFill>
                <a:schemeClr val="bg1"/>
              </a:solidFill>
            </a:endParaRPr>
          </a:p>
        </p:txBody>
      </p:sp>
      <p:sp>
        <p:nvSpPr>
          <p:cNvPr id="26" name="Rectangle 25"/>
          <p:cNvSpPr/>
          <p:nvPr/>
        </p:nvSpPr>
        <p:spPr bwMode="gray">
          <a:xfrm>
            <a:off x="10007587" y="2781856"/>
            <a:ext cx="1360011"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Sim2</a:t>
            </a:r>
            <a:endParaRPr lang="en-US" dirty="0" smtClean="0">
              <a:solidFill>
                <a:schemeClr val="bg1"/>
              </a:solidFill>
            </a:endParaRPr>
          </a:p>
        </p:txBody>
      </p:sp>
      <p:sp>
        <p:nvSpPr>
          <p:cNvPr id="27" name="Rectangle 26"/>
          <p:cNvSpPr/>
          <p:nvPr/>
        </p:nvSpPr>
        <p:spPr bwMode="gray">
          <a:xfrm>
            <a:off x="10007587" y="3907559"/>
            <a:ext cx="1360010" cy="759315"/>
          </a:xfrm>
          <a:prstGeom prst="rect">
            <a:avLst/>
          </a:prstGeom>
          <a:solidFill>
            <a:srgbClr val="FF00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Simulator</a:t>
            </a:r>
            <a:endParaRPr lang="en-US" dirty="0" smtClean="0">
              <a:solidFill>
                <a:schemeClr val="bg1"/>
              </a:solidFill>
            </a:endParaRPr>
          </a:p>
        </p:txBody>
      </p:sp>
      <p:sp>
        <p:nvSpPr>
          <p:cNvPr id="28" name="Snip Single Corner Rectangle 27"/>
          <p:cNvSpPr/>
          <p:nvPr/>
        </p:nvSpPr>
        <p:spPr bwMode="gray">
          <a:xfrm>
            <a:off x="8005507" y="4304624"/>
            <a:ext cx="1643746" cy="983510"/>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Device Model</a:t>
            </a:r>
          </a:p>
        </p:txBody>
      </p:sp>
      <p:sp>
        <p:nvSpPr>
          <p:cNvPr id="29" name="Rounded Rectangle 28"/>
          <p:cNvSpPr/>
          <p:nvPr/>
        </p:nvSpPr>
        <p:spPr bwMode="gray">
          <a:xfrm>
            <a:off x="4513766" y="2089649"/>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DM2TD converter</a:t>
            </a:r>
            <a:endParaRPr lang="en-US" sz="2400" dirty="0" smtClean="0">
              <a:solidFill>
                <a:schemeClr val="bg1"/>
              </a:solidFill>
            </a:endParaRPr>
          </a:p>
        </p:txBody>
      </p:sp>
      <p:sp>
        <p:nvSpPr>
          <p:cNvPr id="30" name="Snip Single Corner Rectangle 29"/>
          <p:cNvSpPr/>
          <p:nvPr/>
        </p:nvSpPr>
        <p:spPr bwMode="gray">
          <a:xfrm>
            <a:off x="1872060"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Sim2</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32" name="Rounded Rectangle 31"/>
          <p:cNvSpPr/>
          <p:nvPr/>
        </p:nvSpPr>
        <p:spPr bwMode="gray">
          <a:xfrm>
            <a:off x="4513766" y="4944062"/>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TD2DM converter</a:t>
            </a:r>
            <a:endParaRPr lang="en-US" sz="2400" dirty="0" smtClean="0">
              <a:solidFill>
                <a:schemeClr val="bg1"/>
              </a:solidFill>
            </a:endParaRPr>
          </a:p>
        </p:txBody>
      </p:sp>
      <p:cxnSp>
        <p:nvCxnSpPr>
          <p:cNvPr id="38" name="Straight Arrow Connector 37"/>
          <p:cNvCxnSpPr/>
          <p:nvPr/>
        </p:nvCxnSpPr>
        <p:spPr>
          <a:xfrm flipH="1">
            <a:off x="9649253" y="2250333"/>
            <a:ext cx="358333" cy="524617"/>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11" idx="0"/>
          </p:cNvCxnSpPr>
          <p:nvPr/>
        </p:nvCxnSpPr>
        <p:spPr>
          <a:xfrm flipH="1" flipV="1">
            <a:off x="9649253" y="2712826"/>
            <a:ext cx="358333" cy="462492"/>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endCxn id="28" idx="0"/>
          </p:cNvCxnSpPr>
          <p:nvPr/>
        </p:nvCxnSpPr>
        <p:spPr>
          <a:xfrm flipH="1">
            <a:off x="9649253" y="4304624"/>
            <a:ext cx="358334" cy="491755"/>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29" idx="1"/>
            <a:endCxn id="17" idx="0"/>
          </p:cNvCxnSpPr>
          <p:nvPr/>
        </p:nvCxnSpPr>
        <p:spPr>
          <a:xfrm flipH="1" flipV="1">
            <a:off x="3307631" y="2250333"/>
            <a:ext cx="1206135" cy="462493"/>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18" idx="0"/>
            <a:endCxn id="32" idx="1"/>
          </p:cNvCxnSpPr>
          <p:nvPr/>
        </p:nvCxnSpPr>
        <p:spPr>
          <a:xfrm>
            <a:off x="3307631" y="4823991"/>
            <a:ext cx="1206135" cy="743248"/>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32" idx="3"/>
            <a:endCxn id="28" idx="2"/>
          </p:cNvCxnSpPr>
          <p:nvPr/>
        </p:nvCxnSpPr>
        <p:spPr>
          <a:xfrm flipV="1">
            <a:off x="7352082" y="4796379"/>
            <a:ext cx="653425" cy="77086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8251549" y="5627714"/>
            <a:ext cx="1752491" cy="536947"/>
          </a:xfrm>
          <a:prstGeom prst="rect">
            <a:avLst/>
          </a:prstGeom>
          <a:noFill/>
        </p:spPr>
        <p:txBody>
          <a:bodyPr wrap="square" lIns="0" tIns="0" rIns="0" bIns="0" rtlCol="0">
            <a:noAutofit/>
          </a:bodyPr>
          <a:lstStyle/>
          <a:p>
            <a:pPr>
              <a:lnSpc>
                <a:spcPct val="90000"/>
              </a:lnSpc>
            </a:pPr>
            <a:r>
              <a:rPr lang="en-US" dirty="0" smtClean="0"/>
              <a:t>Oracle IOT</a:t>
            </a:r>
          </a:p>
          <a:p>
            <a:pPr>
              <a:lnSpc>
                <a:spcPct val="90000"/>
              </a:lnSpc>
            </a:pPr>
            <a:r>
              <a:rPr lang="en-US" dirty="0" smtClean="0"/>
              <a:t>Cloud Service</a:t>
            </a:r>
            <a:endParaRPr lang="en-US" dirty="0" smtClean="0"/>
          </a:p>
        </p:txBody>
      </p:sp>
      <p:sp>
        <p:nvSpPr>
          <p:cNvPr id="67" name="TextBox 66"/>
          <p:cNvSpPr txBox="1"/>
          <p:nvPr/>
        </p:nvSpPr>
        <p:spPr>
          <a:xfrm>
            <a:off x="1615017" y="5786679"/>
            <a:ext cx="1421767" cy="382272"/>
          </a:xfrm>
          <a:prstGeom prst="rect">
            <a:avLst/>
          </a:prstGeom>
          <a:noFill/>
        </p:spPr>
        <p:txBody>
          <a:bodyPr wrap="square" lIns="0" tIns="0" rIns="0" bIns="0" rtlCol="0">
            <a:noAutofit/>
          </a:bodyPr>
          <a:lstStyle/>
          <a:p>
            <a:pPr>
              <a:lnSpc>
                <a:spcPct val="90000"/>
              </a:lnSpc>
            </a:pPr>
            <a:r>
              <a:rPr lang="en-US" dirty="0" smtClean="0"/>
              <a:t>Web of Things</a:t>
            </a:r>
            <a:endParaRPr lang="en-US" dirty="0" smtClean="0"/>
          </a:p>
        </p:txBody>
      </p:sp>
    </p:spTree>
    <p:extLst>
      <p:ext uri="{BB962C8B-B14F-4D97-AF65-F5344CB8AC3E}">
        <p14:creationId xmlns:p14="http://schemas.microsoft.com/office/powerpoint/2010/main" val="2651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gray">
          <a:xfrm>
            <a:off x="531951" y="1524001"/>
            <a:ext cx="3388262"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34" name="Rectangle 33"/>
          <p:cNvSpPr/>
          <p:nvPr/>
        </p:nvSpPr>
        <p:spPr bwMode="gray">
          <a:xfrm>
            <a:off x="980047" y="3935171"/>
            <a:ext cx="2443230" cy="1725718"/>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r>
              <a:rPr lang="en-US" dirty="0" err="1" smtClean="0">
                <a:solidFill>
                  <a:schemeClr val="bg1"/>
                </a:solidFill>
              </a:rPr>
              <a:t>WoT</a:t>
            </a:r>
            <a:endParaRPr lang="en-US" dirty="0">
              <a:solidFill>
                <a:schemeClr val="bg1"/>
              </a:solidFill>
            </a:endParaRPr>
          </a:p>
          <a:p>
            <a:pPr>
              <a:lnSpc>
                <a:spcPct val="90000"/>
              </a:lnSpc>
            </a:pPr>
            <a:r>
              <a:rPr lang="en-US" dirty="0" smtClean="0">
                <a:solidFill>
                  <a:schemeClr val="bg1"/>
                </a:solidFill>
              </a:rPr>
              <a:t>       Device</a:t>
            </a:r>
          </a:p>
          <a:p>
            <a:pPr>
              <a:lnSpc>
                <a:spcPct val="90000"/>
              </a:lnSpc>
            </a:pPr>
            <a:r>
              <a:rPr lang="en-US" dirty="0" smtClean="0">
                <a:solidFill>
                  <a:schemeClr val="bg1"/>
                </a:solidFill>
              </a:rPr>
              <a:t>     (Expose)</a:t>
            </a:r>
            <a:endParaRPr lang="en-US" dirty="0" smtClean="0">
              <a:solidFill>
                <a:schemeClr val="bg1"/>
              </a:solidFill>
            </a:endParaRPr>
          </a:p>
        </p:txBody>
      </p:sp>
      <p:sp>
        <p:nvSpPr>
          <p:cNvPr id="31" name="Rectangle 30"/>
          <p:cNvSpPr/>
          <p:nvPr/>
        </p:nvSpPr>
        <p:spPr bwMode="gray">
          <a:xfrm>
            <a:off x="980046" y="1698106"/>
            <a:ext cx="2443231" cy="2015637"/>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p>
          <a:p>
            <a:pPr>
              <a:lnSpc>
                <a:spcPct val="90000"/>
              </a:lnSpc>
            </a:pPr>
            <a:endParaRPr lang="en-US" dirty="0">
              <a:solidFill>
                <a:schemeClr val="bg1"/>
              </a:solidFill>
            </a:endParaRPr>
          </a:p>
          <a:p>
            <a:pPr>
              <a:lnSpc>
                <a:spcPct val="90000"/>
              </a:lnSpc>
            </a:pPr>
            <a:endParaRPr lang="en-US" dirty="0" smtClean="0">
              <a:solidFill>
                <a:schemeClr val="bg1"/>
              </a:solidFill>
            </a:endParaRPr>
          </a:p>
          <a:p>
            <a:pPr>
              <a:lnSpc>
                <a:spcPct val="90000"/>
              </a:lnSpc>
            </a:pPr>
            <a:r>
              <a:rPr lang="en-US" dirty="0">
                <a:solidFill>
                  <a:schemeClr val="bg1"/>
                </a:solidFill>
              </a:rPr>
              <a:t> </a:t>
            </a:r>
            <a:r>
              <a:rPr lang="en-US" dirty="0" smtClean="0">
                <a:solidFill>
                  <a:schemeClr val="bg1"/>
                </a:solidFill>
              </a:rPr>
              <a:t>Client     </a:t>
            </a:r>
          </a:p>
          <a:p>
            <a:pPr>
              <a:lnSpc>
                <a:spcPct val="90000"/>
              </a:lnSpc>
            </a:pPr>
            <a:r>
              <a:rPr lang="en-US" dirty="0" smtClean="0">
                <a:solidFill>
                  <a:schemeClr val="bg1"/>
                </a:solidFill>
              </a:rPr>
              <a:t>  App</a:t>
            </a:r>
          </a:p>
          <a:p>
            <a:pPr>
              <a:lnSpc>
                <a:spcPct val="90000"/>
              </a:lnSpc>
            </a:pPr>
            <a:r>
              <a:rPr lang="en-US" dirty="0" smtClean="0">
                <a:solidFill>
                  <a:schemeClr val="bg1"/>
                </a:solidFill>
              </a:rPr>
              <a:t>  </a:t>
            </a:r>
            <a:endParaRPr lang="en-US" dirty="0" smtClean="0">
              <a:solidFill>
                <a:schemeClr val="bg1"/>
              </a:solidFill>
            </a:endParaRPr>
          </a:p>
        </p:txBody>
      </p:sp>
      <p:sp>
        <p:nvSpPr>
          <p:cNvPr id="2" name="Title 1"/>
          <p:cNvSpPr>
            <a:spLocks noGrp="1"/>
          </p:cNvSpPr>
          <p:nvPr>
            <p:ph type="title"/>
          </p:nvPr>
        </p:nvSpPr>
        <p:spPr/>
        <p:txBody>
          <a:bodyPr/>
          <a:lstStyle/>
          <a:p>
            <a:r>
              <a:rPr lang="en-US" dirty="0" smtClean="0"/>
              <a:t>Oracle Device Model and W3C Thing Description Interworking</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8</a:t>
            </a:fld>
            <a:endParaRPr lang="uk-UA" dirty="0">
              <a:solidFill>
                <a:srgbClr val="5F5F5F"/>
              </a:solidFill>
            </a:endParaRPr>
          </a:p>
        </p:txBody>
      </p:sp>
      <p:sp>
        <p:nvSpPr>
          <p:cNvPr id="6" name="Rounded Rectangle 5"/>
          <p:cNvSpPr/>
          <p:nvPr/>
        </p:nvSpPr>
        <p:spPr bwMode="gray">
          <a:xfrm>
            <a:off x="7771408" y="1524001"/>
            <a:ext cx="3888640"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11" name="Snip Single Corner Rectangle 10"/>
          <p:cNvSpPr/>
          <p:nvPr/>
        </p:nvSpPr>
        <p:spPr bwMode="gray">
          <a:xfrm>
            <a:off x="8005507" y="2250333"/>
            <a:ext cx="1643746" cy="924985"/>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Common</a:t>
            </a:r>
          </a:p>
          <a:p>
            <a:pPr algn="ctr">
              <a:lnSpc>
                <a:spcPct val="90000"/>
              </a:lnSpc>
            </a:pPr>
            <a:r>
              <a:rPr lang="en-US" dirty="0" smtClean="0">
                <a:solidFill>
                  <a:schemeClr val="bg1"/>
                </a:solidFill>
              </a:rPr>
              <a:t>Device</a:t>
            </a:r>
            <a:r>
              <a:rPr lang="en-US" dirty="0">
                <a:solidFill>
                  <a:schemeClr val="bg1"/>
                </a:solidFill>
              </a:rPr>
              <a:t> </a:t>
            </a:r>
            <a:r>
              <a:rPr lang="en-US" dirty="0" smtClean="0">
                <a:solidFill>
                  <a:schemeClr val="bg1"/>
                </a:solidFill>
              </a:rPr>
              <a:t>Model</a:t>
            </a:r>
            <a:endParaRPr lang="en-US" dirty="0" smtClean="0">
              <a:solidFill>
                <a:schemeClr val="bg1"/>
              </a:solidFill>
            </a:endParaRPr>
          </a:p>
        </p:txBody>
      </p:sp>
      <p:cxnSp>
        <p:nvCxnSpPr>
          <p:cNvPr id="14" name="Straight Arrow Connector 13"/>
          <p:cNvCxnSpPr>
            <a:stCxn id="11" idx="2"/>
            <a:endCxn id="29" idx="3"/>
          </p:cNvCxnSpPr>
          <p:nvPr/>
        </p:nvCxnSpPr>
        <p:spPr>
          <a:xfrm flipH="1">
            <a:off x="7352082" y="2712826"/>
            <a:ext cx="653425" cy="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Snip Single Corner Rectangle 16"/>
          <p:cNvSpPr/>
          <p:nvPr/>
        </p:nvSpPr>
        <p:spPr bwMode="gray">
          <a:xfrm>
            <a:off x="2658863"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Sim1</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18" name="Snip Single Corner Rectangle 17"/>
          <p:cNvSpPr/>
          <p:nvPr/>
        </p:nvSpPr>
        <p:spPr bwMode="gray">
          <a:xfrm>
            <a:off x="2658863" y="4451236"/>
            <a:ext cx="648768" cy="745510"/>
          </a:xfrm>
          <a:prstGeom prst="snip1Rect">
            <a:avLst/>
          </a:prstGeom>
          <a:solidFill>
            <a:schemeClr val="accent5">
              <a:lumMod val="75000"/>
            </a:schemeClr>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400" dirty="0" err="1" smtClean="0">
                <a:solidFill>
                  <a:schemeClr val="bg1"/>
                </a:solidFill>
              </a:rPr>
              <a:t>WoT</a:t>
            </a:r>
            <a:r>
              <a:rPr lang="en-US" sz="1400" dirty="0" smtClean="0">
                <a:solidFill>
                  <a:schemeClr val="bg1"/>
                </a:solidFill>
              </a:rPr>
              <a:t> </a:t>
            </a:r>
            <a:r>
              <a:rPr lang="en-US" sz="1400" dirty="0" err="1" smtClean="0">
                <a:solidFill>
                  <a:schemeClr val="bg1"/>
                </a:solidFill>
              </a:rPr>
              <a:t>Dev</a:t>
            </a:r>
            <a:endParaRPr lang="en-US" sz="1400" dirty="0" smtClean="0">
              <a:solidFill>
                <a:schemeClr val="bg1"/>
              </a:solidFill>
            </a:endParaRPr>
          </a:p>
          <a:p>
            <a:pPr algn="ctr">
              <a:lnSpc>
                <a:spcPct val="90000"/>
              </a:lnSpc>
            </a:pPr>
            <a:r>
              <a:rPr lang="en-US" sz="1400" dirty="0" smtClean="0">
                <a:solidFill>
                  <a:schemeClr val="bg1"/>
                </a:solidFill>
              </a:rPr>
              <a:t>TD</a:t>
            </a:r>
            <a:endParaRPr lang="en-US" sz="1400" dirty="0" smtClean="0">
              <a:solidFill>
                <a:schemeClr val="bg1"/>
              </a:solidFill>
            </a:endParaRPr>
          </a:p>
        </p:txBody>
      </p:sp>
      <p:sp>
        <p:nvSpPr>
          <p:cNvPr id="22" name="Rectangle 21"/>
          <p:cNvSpPr/>
          <p:nvPr/>
        </p:nvSpPr>
        <p:spPr bwMode="gray">
          <a:xfrm>
            <a:off x="10007587" y="1777105"/>
            <a:ext cx="1360010"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Sim1</a:t>
            </a:r>
            <a:endParaRPr lang="en-US" dirty="0" smtClean="0">
              <a:solidFill>
                <a:schemeClr val="bg1"/>
              </a:solidFill>
            </a:endParaRPr>
          </a:p>
        </p:txBody>
      </p:sp>
      <p:sp>
        <p:nvSpPr>
          <p:cNvPr id="26" name="Rectangle 25"/>
          <p:cNvSpPr/>
          <p:nvPr/>
        </p:nvSpPr>
        <p:spPr bwMode="gray">
          <a:xfrm>
            <a:off x="10007587" y="2781856"/>
            <a:ext cx="1360011"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Sim2</a:t>
            </a:r>
            <a:endParaRPr lang="en-US" dirty="0" smtClean="0">
              <a:solidFill>
                <a:schemeClr val="bg1"/>
              </a:solidFill>
            </a:endParaRPr>
          </a:p>
        </p:txBody>
      </p:sp>
      <p:sp>
        <p:nvSpPr>
          <p:cNvPr id="27" name="Rectangle 26"/>
          <p:cNvSpPr/>
          <p:nvPr/>
        </p:nvSpPr>
        <p:spPr bwMode="gray">
          <a:xfrm>
            <a:off x="10007587" y="3907559"/>
            <a:ext cx="1360010" cy="759315"/>
          </a:xfrm>
          <a:prstGeom prst="rect">
            <a:avLst/>
          </a:prstGeom>
          <a:solidFill>
            <a:srgbClr val="FF00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Simulator</a:t>
            </a:r>
            <a:endParaRPr lang="en-US" dirty="0" smtClean="0">
              <a:solidFill>
                <a:schemeClr val="bg1"/>
              </a:solidFill>
            </a:endParaRPr>
          </a:p>
        </p:txBody>
      </p:sp>
      <p:sp>
        <p:nvSpPr>
          <p:cNvPr id="28" name="Snip Single Corner Rectangle 27"/>
          <p:cNvSpPr/>
          <p:nvPr/>
        </p:nvSpPr>
        <p:spPr bwMode="gray">
          <a:xfrm>
            <a:off x="8005507" y="4304624"/>
            <a:ext cx="1643746" cy="983510"/>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Device Model</a:t>
            </a:r>
          </a:p>
        </p:txBody>
      </p:sp>
      <p:sp>
        <p:nvSpPr>
          <p:cNvPr id="29" name="Rounded Rectangle 28"/>
          <p:cNvSpPr/>
          <p:nvPr/>
        </p:nvSpPr>
        <p:spPr bwMode="gray">
          <a:xfrm>
            <a:off x="4513766" y="2089649"/>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DM2TD converter</a:t>
            </a:r>
            <a:endParaRPr lang="en-US" sz="2400" dirty="0" smtClean="0">
              <a:solidFill>
                <a:schemeClr val="bg1"/>
              </a:solidFill>
            </a:endParaRPr>
          </a:p>
        </p:txBody>
      </p:sp>
      <p:sp>
        <p:nvSpPr>
          <p:cNvPr id="30" name="Snip Single Corner Rectangle 29"/>
          <p:cNvSpPr/>
          <p:nvPr/>
        </p:nvSpPr>
        <p:spPr bwMode="gray">
          <a:xfrm>
            <a:off x="1872060"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Sim2</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32" name="Rounded Rectangle 31"/>
          <p:cNvSpPr/>
          <p:nvPr/>
        </p:nvSpPr>
        <p:spPr bwMode="gray">
          <a:xfrm>
            <a:off x="4513766" y="4944062"/>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TD2DM converter</a:t>
            </a:r>
            <a:endParaRPr lang="en-US" sz="2400" dirty="0" smtClean="0">
              <a:solidFill>
                <a:schemeClr val="bg1"/>
              </a:solidFill>
            </a:endParaRPr>
          </a:p>
        </p:txBody>
      </p:sp>
      <p:sp>
        <p:nvSpPr>
          <p:cNvPr id="37" name="Rectangle 36"/>
          <p:cNvSpPr/>
          <p:nvPr/>
        </p:nvSpPr>
        <p:spPr bwMode="gray">
          <a:xfrm>
            <a:off x="10007586" y="4944062"/>
            <a:ext cx="1360011" cy="759315"/>
          </a:xfrm>
          <a:prstGeom prst="rect">
            <a:avLst/>
          </a:prstGeom>
          <a:solidFill>
            <a:srgbClr val="7C1D31"/>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Digital Twin</a:t>
            </a:r>
            <a:endParaRPr lang="en-US" dirty="0" smtClean="0">
              <a:solidFill>
                <a:schemeClr val="bg1"/>
              </a:solidFill>
            </a:endParaRPr>
          </a:p>
        </p:txBody>
      </p:sp>
      <p:cxnSp>
        <p:nvCxnSpPr>
          <p:cNvPr id="38" name="Straight Arrow Connector 37"/>
          <p:cNvCxnSpPr/>
          <p:nvPr/>
        </p:nvCxnSpPr>
        <p:spPr>
          <a:xfrm flipH="1">
            <a:off x="9649253" y="2250333"/>
            <a:ext cx="358333" cy="524617"/>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11" idx="0"/>
          </p:cNvCxnSpPr>
          <p:nvPr/>
        </p:nvCxnSpPr>
        <p:spPr>
          <a:xfrm flipH="1" flipV="1">
            <a:off x="9649253" y="2712826"/>
            <a:ext cx="358333" cy="462492"/>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endCxn id="28" idx="0"/>
          </p:cNvCxnSpPr>
          <p:nvPr/>
        </p:nvCxnSpPr>
        <p:spPr>
          <a:xfrm flipH="1">
            <a:off x="9649253" y="4304624"/>
            <a:ext cx="358334" cy="491755"/>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37" idx="1"/>
            <a:endCxn id="28" idx="0"/>
          </p:cNvCxnSpPr>
          <p:nvPr/>
        </p:nvCxnSpPr>
        <p:spPr>
          <a:xfrm flipH="1" flipV="1">
            <a:off x="9649253" y="4796379"/>
            <a:ext cx="358333" cy="527341"/>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29" idx="1"/>
            <a:endCxn id="17" idx="0"/>
          </p:cNvCxnSpPr>
          <p:nvPr/>
        </p:nvCxnSpPr>
        <p:spPr>
          <a:xfrm flipH="1" flipV="1">
            <a:off x="3307631" y="2250333"/>
            <a:ext cx="1206135" cy="462493"/>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18" idx="0"/>
            <a:endCxn id="32" idx="1"/>
          </p:cNvCxnSpPr>
          <p:nvPr/>
        </p:nvCxnSpPr>
        <p:spPr>
          <a:xfrm>
            <a:off x="3307631" y="4823991"/>
            <a:ext cx="1206135" cy="743248"/>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32" idx="3"/>
            <a:endCxn id="28" idx="2"/>
          </p:cNvCxnSpPr>
          <p:nvPr/>
        </p:nvCxnSpPr>
        <p:spPr>
          <a:xfrm flipV="1">
            <a:off x="7352082" y="4796379"/>
            <a:ext cx="653425" cy="77086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8251549" y="5627714"/>
            <a:ext cx="1752491" cy="536947"/>
          </a:xfrm>
          <a:prstGeom prst="rect">
            <a:avLst/>
          </a:prstGeom>
          <a:noFill/>
        </p:spPr>
        <p:txBody>
          <a:bodyPr wrap="square" lIns="0" tIns="0" rIns="0" bIns="0" rtlCol="0">
            <a:noAutofit/>
          </a:bodyPr>
          <a:lstStyle/>
          <a:p>
            <a:pPr>
              <a:lnSpc>
                <a:spcPct val="90000"/>
              </a:lnSpc>
            </a:pPr>
            <a:r>
              <a:rPr lang="en-US" dirty="0" smtClean="0"/>
              <a:t>Oracle IOT</a:t>
            </a:r>
          </a:p>
          <a:p>
            <a:pPr>
              <a:lnSpc>
                <a:spcPct val="90000"/>
              </a:lnSpc>
            </a:pPr>
            <a:r>
              <a:rPr lang="en-US" dirty="0" smtClean="0"/>
              <a:t>Cloud Service</a:t>
            </a:r>
            <a:endParaRPr lang="en-US" dirty="0" smtClean="0"/>
          </a:p>
        </p:txBody>
      </p:sp>
      <p:sp>
        <p:nvSpPr>
          <p:cNvPr id="67" name="TextBox 66"/>
          <p:cNvSpPr txBox="1"/>
          <p:nvPr/>
        </p:nvSpPr>
        <p:spPr>
          <a:xfrm>
            <a:off x="1615017" y="5786679"/>
            <a:ext cx="1421767" cy="382272"/>
          </a:xfrm>
          <a:prstGeom prst="rect">
            <a:avLst/>
          </a:prstGeom>
          <a:noFill/>
        </p:spPr>
        <p:txBody>
          <a:bodyPr wrap="square" lIns="0" tIns="0" rIns="0" bIns="0" rtlCol="0">
            <a:noAutofit/>
          </a:bodyPr>
          <a:lstStyle/>
          <a:p>
            <a:pPr>
              <a:lnSpc>
                <a:spcPct val="90000"/>
              </a:lnSpc>
            </a:pPr>
            <a:r>
              <a:rPr lang="en-US" dirty="0" smtClean="0"/>
              <a:t>Web of Things</a:t>
            </a:r>
            <a:endParaRPr lang="en-US" dirty="0" smtClean="0"/>
          </a:p>
        </p:txBody>
      </p:sp>
      <p:sp>
        <p:nvSpPr>
          <p:cNvPr id="81" name="Snip Single Corner Rectangle 80"/>
          <p:cNvSpPr/>
          <p:nvPr/>
        </p:nvSpPr>
        <p:spPr bwMode="gray">
          <a:xfrm>
            <a:off x="1872060" y="2802563"/>
            <a:ext cx="648768" cy="745510"/>
          </a:xfrm>
          <a:prstGeom prst="snip1Rect">
            <a:avLst/>
          </a:prstGeom>
          <a:solidFill>
            <a:srgbClr val="FF00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200" dirty="0" err="1" smtClean="0">
                <a:solidFill>
                  <a:schemeClr val="bg1"/>
                </a:solidFill>
              </a:rPr>
              <a:t>WoT</a:t>
            </a:r>
            <a:r>
              <a:rPr lang="en-US" sz="1200" dirty="0" smtClean="0">
                <a:solidFill>
                  <a:schemeClr val="bg1"/>
                </a:solidFill>
              </a:rPr>
              <a:t> </a:t>
            </a:r>
            <a:r>
              <a:rPr lang="en-US" sz="1200" dirty="0" err="1" smtClean="0">
                <a:solidFill>
                  <a:schemeClr val="bg1"/>
                </a:solidFill>
              </a:rPr>
              <a:t>Dev</a:t>
            </a:r>
            <a:r>
              <a:rPr lang="en-US" sz="1200" dirty="0" smtClean="0">
                <a:solidFill>
                  <a:schemeClr val="bg1"/>
                </a:solidFill>
              </a:rPr>
              <a:t> </a:t>
            </a:r>
            <a:r>
              <a:rPr lang="en-US" sz="1200" dirty="0" err="1" smtClean="0">
                <a:solidFill>
                  <a:schemeClr val="bg1"/>
                </a:solidFill>
              </a:rPr>
              <a:t>Sim</a:t>
            </a:r>
            <a:endParaRPr lang="en-US" sz="1200" dirty="0" smtClean="0">
              <a:solidFill>
                <a:schemeClr val="bg1"/>
              </a:solidFill>
            </a:endParaRPr>
          </a:p>
          <a:p>
            <a:pPr algn="ctr">
              <a:lnSpc>
                <a:spcPct val="90000"/>
              </a:lnSpc>
            </a:pPr>
            <a:r>
              <a:rPr lang="en-US" sz="1200" dirty="0" smtClean="0">
                <a:solidFill>
                  <a:schemeClr val="bg1"/>
                </a:solidFill>
              </a:rPr>
              <a:t>TD</a:t>
            </a:r>
            <a:endParaRPr lang="en-US" sz="1200" dirty="0" smtClean="0">
              <a:solidFill>
                <a:schemeClr val="bg1"/>
              </a:solidFill>
            </a:endParaRPr>
          </a:p>
        </p:txBody>
      </p:sp>
    </p:spTree>
    <p:extLst>
      <p:ext uri="{BB962C8B-B14F-4D97-AF65-F5344CB8AC3E}">
        <p14:creationId xmlns:p14="http://schemas.microsoft.com/office/powerpoint/2010/main" val="4124170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gray">
          <a:xfrm>
            <a:off x="531951" y="1524001"/>
            <a:ext cx="3388262"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34" name="Rectangle 33"/>
          <p:cNvSpPr/>
          <p:nvPr/>
        </p:nvSpPr>
        <p:spPr bwMode="gray">
          <a:xfrm>
            <a:off x="980047" y="3935171"/>
            <a:ext cx="2443230" cy="1725718"/>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r>
              <a:rPr lang="en-US" dirty="0" err="1" smtClean="0">
                <a:solidFill>
                  <a:schemeClr val="bg1"/>
                </a:solidFill>
              </a:rPr>
              <a:t>WoT</a:t>
            </a:r>
            <a:endParaRPr lang="en-US" dirty="0">
              <a:solidFill>
                <a:schemeClr val="bg1"/>
              </a:solidFill>
            </a:endParaRPr>
          </a:p>
          <a:p>
            <a:pPr>
              <a:lnSpc>
                <a:spcPct val="90000"/>
              </a:lnSpc>
            </a:pPr>
            <a:r>
              <a:rPr lang="en-US" dirty="0" smtClean="0">
                <a:solidFill>
                  <a:schemeClr val="bg1"/>
                </a:solidFill>
              </a:rPr>
              <a:t>       Device</a:t>
            </a:r>
          </a:p>
          <a:p>
            <a:pPr>
              <a:lnSpc>
                <a:spcPct val="90000"/>
              </a:lnSpc>
            </a:pPr>
            <a:r>
              <a:rPr lang="en-US" dirty="0" smtClean="0">
                <a:solidFill>
                  <a:schemeClr val="bg1"/>
                </a:solidFill>
              </a:rPr>
              <a:t>     (Expose)</a:t>
            </a:r>
            <a:endParaRPr lang="en-US" dirty="0" smtClean="0">
              <a:solidFill>
                <a:schemeClr val="bg1"/>
              </a:solidFill>
            </a:endParaRPr>
          </a:p>
        </p:txBody>
      </p:sp>
      <p:sp>
        <p:nvSpPr>
          <p:cNvPr id="31" name="Rectangle 30"/>
          <p:cNvSpPr/>
          <p:nvPr/>
        </p:nvSpPr>
        <p:spPr bwMode="gray">
          <a:xfrm>
            <a:off x="980046" y="1698106"/>
            <a:ext cx="2443231" cy="2015637"/>
          </a:xfrm>
          <a:prstGeom prst="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90000"/>
              </a:lnSpc>
            </a:pPr>
            <a:r>
              <a:rPr lang="en-US" dirty="0" smtClean="0">
                <a:solidFill>
                  <a:schemeClr val="bg1"/>
                </a:solidFill>
              </a:rPr>
              <a:t>       </a:t>
            </a:r>
          </a:p>
          <a:p>
            <a:pPr>
              <a:lnSpc>
                <a:spcPct val="90000"/>
              </a:lnSpc>
            </a:pPr>
            <a:endParaRPr lang="en-US" dirty="0">
              <a:solidFill>
                <a:schemeClr val="bg1"/>
              </a:solidFill>
            </a:endParaRPr>
          </a:p>
          <a:p>
            <a:pPr>
              <a:lnSpc>
                <a:spcPct val="90000"/>
              </a:lnSpc>
            </a:pPr>
            <a:endParaRPr lang="en-US" dirty="0" smtClean="0">
              <a:solidFill>
                <a:schemeClr val="bg1"/>
              </a:solidFill>
            </a:endParaRPr>
          </a:p>
          <a:p>
            <a:pPr>
              <a:lnSpc>
                <a:spcPct val="90000"/>
              </a:lnSpc>
            </a:pPr>
            <a:r>
              <a:rPr lang="en-US" dirty="0">
                <a:solidFill>
                  <a:schemeClr val="bg1"/>
                </a:solidFill>
              </a:rPr>
              <a:t> </a:t>
            </a:r>
            <a:r>
              <a:rPr lang="en-US" dirty="0" smtClean="0">
                <a:solidFill>
                  <a:schemeClr val="bg1"/>
                </a:solidFill>
              </a:rPr>
              <a:t>Client     </a:t>
            </a:r>
          </a:p>
          <a:p>
            <a:pPr>
              <a:lnSpc>
                <a:spcPct val="90000"/>
              </a:lnSpc>
            </a:pPr>
            <a:r>
              <a:rPr lang="en-US" dirty="0" smtClean="0">
                <a:solidFill>
                  <a:schemeClr val="bg1"/>
                </a:solidFill>
              </a:rPr>
              <a:t>  App</a:t>
            </a:r>
          </a:p>
          <a:p>
            <a:pPr>
              <a:lnSpc>
                <a:spcPct val="90000"/>
              </a:lnSpc>
            </a:pPr>
            <a:r>
              <a:rPr lang="en-US" dirty="0" smtClean="0">
                <a:solidFill>
                  <a:schemeClr val="bg1"/>
                </a:solidFill>
              </a:rPr>
              <a:t>  </a:t>
            </a:r>
            <a:endParaRPr lang="en-US" dirty="0" smtClean="0">
              <a:solidFill>
                <a:schemeClr val="bg1"/>
              </a:solidFill>
            </a:endParaRPr>
          </a:p>
        </p:txBody>
      </p:sp>
      <p:sp>
        <p:nvSpPr>
          <p:cNvPr id="2" name="Title 1"/>
          <p:cNvSpPr>
            <a:spLocks noGrp="1"/>
          </p:cNvSpPr>
          <p:nvPr>
            <p:ph type="title"/>
          </p:nvPr>
        </p:nvSpPr>
        <p:spPr/>
        <p:txBody>
          <a:bodyPr/>
          <a:lstStyle/>
          <a:p>
            <a:r>
              <a:rPr lang="en-US" dirty="0" smtClean="0"/>
              <a:t>Oracle Device Model and W3C Thing Description Interworking</a:t>
            </a:r>
            <a:endParaRPr lang="en-US" dirty="0"/>
          </a:p>
        </p:txBody>
      </p:sp>
      <p:sp>
        <p:nvSpPr>
          <p:cNvPr id="4" name="Footer Placeholder 3"/>
          <p:cNvSpPr>
            <a:spLocks noGrp="1"/>
          </p:cNvSpPr>
          <p:nvPr>
            <p:ph type="ftr" sz="quarter" idx="11"/>
          </p:nvPr>
        </p:nvSpPr>
        <p:spPr/>
        <p:txBody>
          <a:bodyPr/>
          <a:lstStyle/>
          <a:p>
            <a:r>
              <a:rPr lang="en-US" smtClean="0">
                <a:solidFill>
                  <a:srgbClr val="5F5F5F"/>
                </a:solidFill>
              </a:rPr>
              <a:t>Oracle Confidential</a:t>
            </a:r>
            <a:endParaRPr lang="en-US" dirty="0">
              <a:solidFill>
                <a:srgbClr val="5F5F5F"/>
              </a:solidFill>
            </a:endParaRPr>
          </a:p>
        </p:txBody>
      </p:sp>
      <p:sp>
        <p:nvSpPr>
          <p:cNvPr id="5" name="Slide Number Placeholder 4"/>
          <p:cNvSpPr>
            <a:spLocks noGrp="1"/>
          </p:cNvSpPr>
          <p:nvPr>
            <p:ph type="sldNum" sz="quarter" idx="12"/>
          </p:nvPr>
        </p:nvSpPr>
        <p:spPr/>
        <p:txBody>
          <a:bodyPr/>
          <a:lstStyle/>
          <a:p>
            <a:fld id="{C51EAA63-D034-42AE-91FA-B13B9518C7BE}" type="slidenum">
              <a:rPr lang="uk-UA" smtClean="0">
                <a:solidFill>
                  <a:srgbClr val="5F5F5F"/>
                </a:solidFill>
              </a:rPr>
              <a:pPr/>
              <a:t>9</a:t>
            </a:fld>
            <a:endParaRPr lang="uk-UA" dirty="0">
              <a:solidFill>
                <a:srgbClr val="5F5F5F"/>
              </a:solidFill>
            </a:endParaRPr>
          </a:p>
        </p:txBody>
      </p:sp>
      <p:sp>
        <p:nvSpPr>
          <p:cNvPr id="6" name="Rounded Rectangle 5"/>
          <p:cNvSpPr/>
          <p:nvPr/>
        </p:nvSpPr>
        <p:spPr bwMode="gray">
          <a:xfrm>
            <a:off x="7771408" y="1524001"/>
            <a:ext cx="3888640" cy="4729998"/>
          </a:xfrm>
          <a:prstGeom prst="roundRect">
            <a:avLst/>
          </a:prstGeom>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11" name="Snip Single Corner Rectangle 10"/>
          <p:cNvSpPr/>
          <p:nvPr/>
        </p:nvSpPr>
        <p:spPr bwMode="gray">
          <a:xfrm>
            <a:off x="8005507" y="2250333"/>
            <a:ext cx="1643746" cy="924985"/>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Common</a:t>
            </a:r>
          </a:p>
          <a:p>
            <a:pPr algn="ctr">
              <a:lnSpc>
                <a:spcPct val="90000"/>
              </a:lnSpc>
            </a:pPr>
            <a:r>
              <a:rPr lang="en-US" dirty="0" smtClean="0">
                <a:solidFill>
                  <a:schemeClr val="bg1"/>
                </a:solidFill>
              </a:rPr>
              <a:t>Device</a:t>
            </a:r>
            <a:r>
              <a:rPr lang="en-US" dirty="0">
                <a:solidFill>
                  <a:schemeClr val="bg1"/>
                </a:solidFill>
              </a:rPr>
              <a:t> </a:t>
            </a:r>
            <a:r>
              <a:rPr lang="en-US" dirty="0" smtClean="0">
                <a:solidFill>
                  <a:schemeClr val="bg1"/>
                </a:solidFill>
              </a:rPr>
              <a:t>Model</a:t>
            </a:r>
            <a:endParaRPr lang="en-US" dirty="0" smtClean="0">
              <a:solidFill>
                <a:schemeClr val="bg1"/>
              </a:solidFill>
            </a:endParaRPr>
          </a:p>
        </p:txBody>
      </p:sp>
      <p:cxnSp>
        <p:nvCxnSpPr>
          <p:cNvPr id="14" name="Straight Arrow Connector 13"/>
          <p:cNvCxnSpPr>
            <a:stCxn id="11" idx="2"/>
            <a:endCxn id="29" idx="3"/>
          </p:cNvCxnSpPr>
          <p:nvPr/>
        </p:nvCxnSpPr>
        <p:spPr>
          <a:xfrm flipH="1">
            <a:off x="7352082" y="2712826"/>
            <a:ext cx="653425" cy="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Snip Single Corner Rectangle 16"/>
          <p:cNvSpPr/>
          <p:nvPr/>
        </p:nvSpPr>
        <p:spPr bwMode="gray">
          <a:xfrm>
            <a:off x="2658863"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Sim1</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18" name="Snip Single Corner Rectangle 17"/>
          <p:cNvSpPr/>
          <p:nvPr/>
        </p:nvSpPr>
        <p:spPr bwMode="gray">
          <a:xfrm>
            <a:off x="2658863" y="4451236"/>
            <a:ext cx="648768" cy="745510"/>
          </a:xfrm>
          <a:prstGeom prst="snip1Rect">
            <a:avLst/>
          </a:prstGeom>
          <a:solidFill>
            <a:schemeClr val="accent5">
              <a:lumMod val="75000"/>
            </a:schemeClr>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400" dirty="0" err="1" smtClean="0">
                <a:solidFill>
                  <a:schemeClr val="bg1"/>
                </a:solidFill>
              </a:rPr>
              <a:t>WoT</a:t>
            </a:r>
            <a:r>
              <a:rPr lang="en-US" sz="1400" dirty="0" smtClean="0">
                <a:solidFill>
                  <a:schemeClr val="bg1"/>
                </a:solidFill>
              </a:rPr>
              <a:t> </a:t>
            </a:r>
            <a:r>
              <a:rPr lang="en-US" sz="1400" dirty="0" err="1" smtClean="0">
                <a:solidFill>
                  <a:schemeClr val="bg1"/>
                </a:solidFill>
              </a:rPr>
              <a:t>Dev</a:t>
            </a:r>
            <a:endParaRPr lang="en-US" sz="1400" dirty="0" smtClean="0">
              <a:solidFill>
                <a:schemeClr val="bg1"/>
              </a:solidFill>
            </a:endParaRPr>
          </a:p>
          <a:p>
            <a:pPr algn="ctr">
              <a:lnSpc>
                <a:spcPct val="90000"/>
              </a:lnSpc>
            </a:pPr>
            <a:r>
              <a:rPr lang="en-US" sz="1400" dirty="0" smtClean="0">
                <a:solidFill>
                  <a:schemeClr val="bg1"/>
                </a:solidFill>
              </a:rPr>
              <a:t>TD</a:t>
            </a:r>
            <a:endParaRPr lang="en-US" sz="1400" dirty="0" smtClean="0">
              <a:solidFill>
                <a:schemeClr val="bg1"/>
              </a:solidFill>
            </a:endParaRPr>
          </a:p>
        </p:txBody>
      </p:sp>
      <p:sp>
        <p:nvSpPr>
          <p:cNvPr id="22" name="Rectangle 21"/>
          <p:cNvSpPr/>
          <p:nvPr/>
        </p:nvSpPr>
        <p:spPr bwMode="gray">
          <a:xfrm>
            <a:off x="10007587" y="1777105"/>
            <a:ext cx="1360010"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Sim1</a:t>
            </a:r>
            <a:endParaRPr lang="en-US" dirty="0" smtClean="0">
              <a:solidFill>
                <a:schemeClr val="bg1"/>
              </a:solidFill>
            </a:endParaRPr>
          </a:p>
        </p:txBody>
      </p:sp>
      <p:sp>
        <p:nvSpPr>
          <p:cNvPr id="26" name="Rectangle 25"/>
          <p:cNvSpPr/>
          <p:nvPr/>
        </p:nvSpPr>
        <p:spPr bwMode="gray">
          <a:xfrm>
            <a:off x="10007587" y="2781856"/>
            <a:ext cx="1360011" cy="759315"/>
          </a:xfrm>
          <a:prstGeom prst="rect">
            <a:avLst/>
          </a:prstGeom>
          <a:solidFill>
            <a:srgbClr val="FF66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smtClean="0">
                <a:solidFill>
                  <a:schemeClr val="bg1"/>
                </a:solidFill>
              </a:rPr>
              <a:t>Sim2</a:t>
            </a:r>
            <a:endParaRPr lang="en-US" dirty="0" smtClean="0">
              <a:solidFill>
                <a:schemeClr val="bg1"/>
              </a:solidFill>
            </a:endParaRPr>
          </a:p>
        </p:txBody>
      </p:sp>
      <p:sp>
        <p:nvSpPr>
          <p:cNvPr id="27" name="Rectangle 26"/>
          <p:cNvSpPr/>
          <p:nvPr/>
        </p:nvSpPr>
        <p:spPr bwMode="gray">
          <a:xfrm>
            <a:off x="10007587" y="3907559"/>
            <a:ext cx="1360010" cy="759315"/>
          </a:xfrm>
          <a:prstGeom prst="rect">
            <a:avLst/>
          </a:prstGeom>
          <a:solidFill>
            <a:srgbClr val="FF0000"/>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Simulator</a:t>
            </a:r>
            <a:endParaRPr lang="en-US" dirty="0" smtClean="0">
              <a:solidFill>
                <a:schemeClr val="bg1"/>
              </a:solidFill>
            </a:endParaRPr>
          </a:p>
        </p:txBody>
      </p:sp>
      <p:sp>
        <p:nvSpPr>
          <p:cNvPr id="28" name="Snip Single Corner Rectangle 27"/>
          <p:cNvSpPr/>
          <p:nvPr/>
        </p:nvSpPr>
        <p:spPr bwMode="gray">
          <a:xfrm>
            <a:off x="8005507" y="4304624"/>
            <a:ext cx="1643746" cy="983510"/>
          </a:xfrm>
          <a:prstGeom prst="snip1Rect">
            <a:avLst/>
          </a:prstGeom>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Device Model</a:t>
            </a:r>
          </a:p>
        </p:txBody>
      </p:sp>
      <p:sp>
        <p:nvSpPr>
          <p:cNvPr id="29" name="Rounded Rectangle 28"/>
          <p:cNvSpPr/>
          <p:nvPr/>
        </p:nvSpPr>
        <p:spPr bwMode="gray">
          <a:xfrm>
            <a:off x="4513766" y="2089649"/>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DM2TD converter</a:t>
            </a:r>
            <a:endParaRPr lang="en-US" sz="2400" dirty="0" smtClean="0">
              <a:solidFill>
                <a:schemeClr val="bg1"/>
              </a:solidFill>
            </a:endParaRPr>
          </a:p>
        </p:txBody>
      </p:sp>
      <p:sp>
        <p:nvSpPr>
          <p:cNvPr id="30" name="Snip Single Corner Rectangle 29"/>
          <p:cNvSpPr/>
          <p:nvPr/>
        </p:nvSpPr>
        <p:spPr bwMode="gray">
          <a:xfrm>
            <a:off x="1872060" y="1877578"/>
            <a:ext cx="648768" cy="745510"/>
          </a:xfrm>
          <a:prstGeom prst="snip1Rect">
            <a:avLst/>
          </a:prstGeom>
          <a:solidFill>
            <a:srgbClr val="FF66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600" dirty="0" smtClean="0">
                <a:solidFill>
                  <a:schemeClr val="bg1"/>
                </a:solidFill>
              </a:rPr>
              <a:t>Sim2</a:t>
            </a:r>
          </a:p>
          <a:p>
            <a:pPr algn="ctr">
              <a:lnSpc>
                <a:spcPct val="90000"/>
              </a:lnSpc>
            </a:pPr>
            <a:r>
              <a:rPr lang="en-US" sz="1600" dirty="0" smtClean="0">
                <a:solidFill>
                  <a:schemeClr val="bg1"/>
                </a:solidFill>
              </a:rPr>
              <a:t>TD</a:t>
            </a:r>
            <a:endParaRPr lang="en-US" sz="1600" dirty="0" smtClean="0">
              <a:solidFill>
                <a:schemeClr val="bg1"/>
              </a:solidFill>
            </a:endParaRPr>
          </a:p>
        </p:txBody>
      </p:sp>
      <p:sp>
        <p:nvSpPr>
          <p:cNvPr id="32" name="Rounded Rectangle 31"/>
          <p:cNvSpPr/>
          <p:nvPr/>
        </p:nvSpPr>
        <p:spPr bwMode="gray">
          <a:xfrm>
            <a:off x="4513766" y="4944062"/>
            <a:ext cx="2838316" cy="1246353"/>
          </a:xfrm>
          <a:prstGeom prst="roundRect">
            <a:avLst/>
          </a:prstGeom>
          <a:ln/>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400" dirty="0" smtClean="0">
                <a:solidFill>
                  <a:schemeClr val="bg1"/>
                </a:solidFill>
              </a:rPr>
              <a:t>TD2DM converter</a:t>
            </a:r>
            <a:endParaRPr lang="en-US" sz="2400" dirty="0" smtClean="0">
              <a:solidFill>
                <a:schemeClr val="bg1"/>
              </a:solidFill>
            </a:endParaRPr>
          </a:p>
        </p:txBody>
      </p:sp>
      <p:sp>
        <p:nvSpPr>
          <p:cNvPr id="37" name="Rectangle 36"/>
          <p:cNvSpPr/>
          <p:nvPr/>
        </p:nvSpPr>
        <p:spPr bwMode="gray">
          <a:xfrm>
            <a:off x="10007586" y="4944062"/>
            <a:ext cx="1360011" cy="759315"/>
          </a:xfrm>
          <a:prstGeom prst="rect">
            <a:avLst/>
          </a:prstGeom>
          <a:solidFill>
            <a:srgbClr val="7C1D31"/>
          </a:solidFill>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dirty="0" err="1" smtClean="0">
                <a:solidFill>
                  <a:schemeClr val="bg1"/>
                </a:solidFill>
              </a:rPr>
              <a:t>WoT</a:t>
            </a:r>
            <a:r>
              <a:rPr lang="en-US" dirty="0" smtClean="0">
                <a:solidFill>
                  <a:schemeClr val="bg1"/>
                </a:solidFill>
              </a:rPr>
              <a:t> </a:t>
            </a:r>
            <a:r>
              <a:rPr lang="en-US" dirty="0" err="1" smtClean="0">
                <a:solidFill>
                  <a:schemeClr val="bg1"/>
                </a:solidFill>
              </a:rPr>
              <a:t>Dev</a:t>
            </a:r>
            <a:endParaRPr lang="en-US" dirty="0" smtClean="0">
              <a:solidFill>
                <a:schemeClr val="bg1"/>
              </a:solidFill>
            </a:endParaRPr>
          </a:p>
          <a:p>
            <a:pPr algn="ctr">
              <a:lnSpc>
                <a:spcPct val="90000"/>
              </a:lnSpc>
            </a:pPr>
            <a:r>
              <a:rPr lang="en-US" dirty="0" smtClean="0">
                <a:solidFill>
                  <a:schemeClr val="bg1"/>
                </a:solidFill>
              </a:rPr>
              <a:t>Digital Twin</a:t>
            </a:r>
            <a:endParaRPr lang="en-US" dirty="0" smtClean="0">
              <a:solidFill>
                <a:schemeClr val="bg1"/>
              </a:solidFill>
            </a:endParaRPr>
          </a:p>
        </p:txBody>
      </p:sp>
      <p:cxnSp>
        <p:nvCxnSpPr>
          <p:cNvPr id="38" name="Straight Arrow Connector 37"/>
          <p:cNvCxnSpPr/>
          <p:nvPr/>
        </p:nvCxnSpPr>
        <p:spPr>
          <a:xfrm flipH="1">
            <a:off x="9649253" y="2250333"/>
            <a:ext cx="358333" cy="524617"/>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11" idx="0"/>
          </p:cNvCxnSpPr>
          <p:nvPr/>
        </p:nvCxnSpPr>
        <p:spPr>
          <a:xfrm flipH="1" flipV="1">
            <a:off x="9649253" y="2712826"/>
            <a:ext cx="358333" cy="462492"/>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endCxn id="28" idx="0"/>
          </p:cNvCxnSpPr>
          <p:nvPr/>
        </p:nvCxnSpPr>
        <p:spPr>
          <a:xfrm flipH="1">
            <a:off x="9649253" y="4304624"/>
            <a:ext cx="358334" cy="491755"/>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37" idx="1"/>
            <a:endCxn id="28" idx="0"/>
          </p:cNvCxnSpPr>
          <p:nvPr/>
        </p:nvCxnSpPr>
        <p:spPr>
          <a:xfrm flipH="1" flipV="1">
            <a:off x="9649253" y="4796379"/>
            <a:ext cx="358333" cy="527341"/>
          </a:xfrm>
          <a:prstGeom prst="straightConnector1">
            <a:avLst/>
          </a:prstGeom>
          <a:ln w="57150" cmpd="sng">
            <a:solidFill>
              <a:schemeClr val="accent4"/>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29" idx="1"/>
            <a:endCxn id="17" idx="0"/>
          </p:cNvCxnSpPr>
          <p:nvPr/>
        </p:nvCxnSpPr>
        <p:spPr>
          <a:xfrm flipH="1" flipV="1">
            <a:off x="3307631" y="2250333"/>
            <a:ext cx="1206135" cy="462493"/>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3381875" y="2720264"/>
            <a:ext cx="1131891" cy="455054"/>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18" idx="0"/>
            <a:endCxn id="32" idx="1"/>
          </p:cNvCxnSpPr>
          <p:nvPr/>
        </p:nvCxnSpPr>
        <p:spPr>
          <a:xfrm>
            <a:off x="3307631" y="4823991"/>
            <a:ext cx="1206135" cy="743248"/>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32" idx="3"/>
            <a:endCxn id="28" idx="2"/>
          </p:cNvCxnSpPr>
          <p:nvPr/>
        </p:nvCxnSpPr>
        <p:spPr>
          <a:xfrm flipV="1">
            <a:off x="7352082" y="4796379"/>
            <a:ext cx="653425" cy="770860"/>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8251549" y="5627714"/>
            <a:ext cx="1752491" cy="536947"/>
          </a:xfrm>
          <a:prstGeom prst="rect">
            <a:avLst/>
          </a:prstGeom>
          <a:noFill/>
        </p:spPr>
        <p:txBody>
          <a:bodyPr wrap="square" lIns="0" tIns="0" rIns="0" bIns="0" rtlCol="0">
            <a:noAutofit/>
          </a:bodyPr>
          <a:lstStyle/>
          <a:p>
            <a:pPr>
              <a:lnSpc>
                <a:spcPct val="90000"/>
              </a:lnSpc>
            </a:pPr>
            <a:r>
              <a:rPr lang="en-US" dirty="0" smtClean="0"/>
              <a:t>Oracle IOT</a:t>
            </a:r>
          </a:p>
          <a:p>
            <a:pPr>
              <a:lnSpc>
                <a:spcPct val="90000"/>
              </a:lnSpc>
            </a:pPr>
            <a:r>
              <a:rPr lang="en-US" dirty="0" smtClean="0"/>
              <a:t>Cloud Service</a:t>
            </a:r>
            <a:endParaRPr lang="en-US" dirty="0" smtClean="0"/>
          </a:p>
        </p:txBody>
      </p:sp>
      <p:sp>
        <p:nvSpPr>
          <p:cNvPr id="67" name="TextBox 66"/>
          <p:cNvSpPr txBox="1"/>
          <p:nvPr/>
        </p:nvSpPr>
        <p:spPr>
          <a:xfrm>
            <a:off x="1615017" y="5786679"/>
            <a:ext cx="1421767" cy="382272"/>
          </a:xfrm>
          <a:prstGeom prst="rect">
            <a:avLst/>
          </a:prstGeom>
          <a:noFill/>
        </p:spPr>
        <p:txBody>
          <a:bodyPr wrap="square" lIns="0" tIns="0" rIns="0" bIns="0" rtlCol="0">
            <a:noAutofit/>
          </a:bodyPr>
          <a:lstStyle/>
          <a:p>
            <a:pPr>
              <a:lnSpc>
                <a:spcPct val="90000"/>
              </a:lnSpc>
            </a:pPr>
            <a:r>
              <a:rPr lang="en-US" dirty="0" smtClean="0"/>
              <a:t>Web of Things</a:t>
            </a:r>
            <a:endParaRPr lang="en-US" dirty="0" smtClean="0"/>
          </a:p>
        </p:txBody>
      </p:sp>
      <p:cxnSp>
        <p:nvCxnSpPr>
          <p:cNvPr id="75" name="Straight Arrow Connector 74"/>
          <p:cNvCxnSpPr>
            <a:stCxn id="28" idx="2"/>
          </p:cNvCxnSpPr>
          <p:nvPr/>
        </p:nvCxnSpPr>
        <p:spPr>
          <a:xfrm flipH="1" flipV="1">
            <a:off x="7352082" y="2720264"/>
            <a:ext cx="653425" cy="2076115"/>
          </a:xfrm>
          <a:prstGeom prst="straightConnector1">
            <a:avLst/>
          </a:prstGeom>
          <a:ln w="57150" cmpd="sng">
            <a:solidFill>
              <a:schemeClr val="tx1">
                <a:lumMod val="75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78" name="Snip Single Corner Rectangle 77"/>
          <p:cNvSpPr/>
          <p:nvPr/>
        </p:nvSpPr>
        <p:spPr bwMode="gray">
          <a:xfrm>
            <a:off x="1872060" y="2802563"/>
            <a:ext cx="648768" cy="745510"/>
          </a:xfrm>
          <a:prstGeom prst="snip1Rect">
            <a:avLst/>
          </a:prstGeom>
          <a:solidFill>
            <a:srgbClr val="FF0000"/>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200" dirty="0" err="1" smtClean="0">
                <a:solidFill>
                  <a:schemeClr val="bg1"/>
                </a:solidFill>
              </a:rPr>
              <a:t>WoT</a:t>
            </a:r>
            <a:r>
              <a:rPr lang="en-US" sz="1200" dirty="0" smtClean="0">
                <a:solidFill>
                  <a:schemeClr val="bg1"/>
                </a:solidFill>
              </a:rPr>
              <a:t> </a:t>
            </a:r>
            <a:r>
              <a:rPr lang="en-US" sz="1200" dirty="0" err="1" smtClean="0">
                <a:solidFill>
                  <a:schemeClr val="bg1"/>
                </a:solidFill>
              </a:rPr>
              <a:t>Dev</a:t>
            </a:r>
            <a:r>
              <a:rPr lang="en-US" sz="1200" dirty="0" smtClean="0">
                <a:solidFill>
                  <a:schemeClr val="bg1"/>
                </a:solidFill>
              </a:rPr>
              <a:t> </a:t>
            </a:r>
            <a:r>
              <a:rPr lang="en-US" sz="1200" dirty="0" err="1" smtClean="0">
                <a:solidFill>
                  <a:schemeClr val="bg1"/>
                </a:solidFill>
              </a:rPr>
              <a:t>Sim</a:t>
            </a:r>
            <a:endParaRPr lang="en-US" sz="1200" dirty="0" smtClean="0">
              <a:solidFill>
                <a:schemeClr val="bg1"/>
              </a:solidFill>
            </a:endParaRPr>
          </a:p>
          <a:p>
            <a:pPr algn="ctr">
              <a:lnSpc>
                <a:spcPct val="90000"/>
              </a:lnSpc>
            </a:pPr>
            <a:r>
              <a:rPr lang="en-US" sz="1200" dirty="0" smtClean="0">
                <a:solidFill>
                  <a:schemeClr val="bg1"/>
                </a:solidFill>
              </a:rPr>
              <a:t>TD</a:t>
            </a:r>
            <a:endParaRPr lang="en-US" sz="1200" dirty="0" smtClean="0">
              <a:solidFill>
                <a:schemeClr val="bg1"/>
              </a:solidFill>
            </a:endParaRPr>
          </a:p>
        </p:txBody>
      </p:sp>
      <p:sp>
        <p:nvSpPr>
          <p:cNvPr id="35" name="Snip Single Corner Rectangle 34"/>
          <p:cNvSpPr/>
          <p:nvPr/>
        </p:nvSpPr>
        <p:spPr bwMode="gray">
          <a:xfrm>
            <a:off x="2686472" y="2802563"/>
            <a:ext cx="648768" cy="745510"/>
          </a:xfrm>
          <a:prstGeom prst="snip1Rect">
            <a:avLst/>
          </a:prstGeom>
          <a:solidFill>
            <a:srgbClr val="7C1D31"/>
          </a:solidFill>
          <a:ln/>
        </p:spPr>
        <p:style>
          <a:lnRef idx="0">
            <a:schemeClr val="accent6"/>
          </a:lnRef>
          <a:fillRef idx="3">
            <a:schemeClr val="accent6"/>
          </a:fillRef>
          <a:effectRef idx="3">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1200" dirty="0" err="1" smtClean="0">
                <a:solidFill>
                  <a:schemeClr val="bg1"/>
                </a:solidFill>
              </a:rPr>
              <a:t>WoT</a:t>
            </a:r>
            <a:r>
              <a:rPr lang="en-US" sz="1200" dirty="0" smtClean="0">
                <a:solidFill>
                  <a:schemeClr val="bg1"/>
                </a:solidFill>
              </a:rPr>
              <a:t> </a:t>
            </a:r>
            <a:r>
              <a:rPr lang="en-US" sz="1200" dirty="0" err="1" smtClean="0">
                <a:solidFill>
                  <a:schemeClr val="bg1"/>
                </a:solidFill>
              </a:rPr>
              <a:t>Dev</a:t>
            </a:r>
            <a:r>
              <a:rPr lang="en-US" sz="1200" dirty="0" smtClean="0">
                <a:solidFill>
                  <a:schemeClr val="bg1"/>
                </a:solidFill>
              </a:rPr>
              <a:t> Twin</a:t>
            </a:r>
          </a:p>
          <a:p>
            <a:pPr algn="ctr">
              <a:lnSpc>
                <a:spcPct val="90000"/>
              </a:lnSpc>
            </a:pPr>
            <a:r>
              <a:rPr lang="en-US" sz="1200" dirty="0" smtClean="0">
                <a:solidFill>
                  <a:schemeClr val="bg1"/>
                </a:solidFill>
              </a:rPr>
              <a:t>TD</a:t>
            </a:r>
            <a:endParaRPr lang="en-US" sz="1200" dirty="0" smtClean="0">
              <a:solidFill>
                <a:schemeClr val="bg1"/>
              </a:solidFill>
            </a:endParaRPr>
          </a:p>
        </p:txBody>
      </p:sp>
    </p:spTree>
    <p:extLst>
      <p:ext uri="{BB962C8B-B14F-4D97-AF65-F5344CB8AC3E}">
        <p14:creationId xmlns:p14="http://schemas.microsoft.com/office/powerpoint/2010/main" val="702030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Default Theme">
  <a:themeElements>
    <a:clrScheme name="Oracle">
      <a:dk1>
        <a:srgbClr val="5F5F5F"/>
      </a:dk1>
      <a:lt1>
        <a:srgbClr val="FFFFFF"/>
      </a:lt1>
      <a:dk2>
        <a:srgbClr val="7F7F7F"/>
      </a:dk2>
      <a:lt2>
        <a:srgbClr val="DCE3E4"/>
      </a:lt2>
      <a:accent1>
        <a:srgbClr val="F80000"/>
      </a:accent1>
      <a:accent2>
        <a:srgbClr val="8A133B"/>
      </a:accent2>
      <a:accent3>
        <a:srgbClr val="FF7700"/>
      </a:accent3>
      <a:accent4>
        <a:srgbClr val="46575E"/>
      </a:accent4>
      <a:accent5>
        <a:srgbClr val="8DA6B1"/>
      </a:accent5>
      <a:accent6>
        <a:srgbClr val="B0C3C8"/>
      </a:accent6>
      <a:hlink>
        <a:srgbClr val="8DA6B1"/>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1555E"/>
        </a:solidFill>
        <a:ln w="19050">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5"/>
          </a:solidFill>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smtClean="0"/>
        </a:defPPr>
      </a:lstStyle>
    </a:txDef>
  </a:objectDefaults>
  <a:extraClrSchemeLst/>
  <a:extLst>
    <a:ext uri="{05A4C25C-085E-4340-85A3-A5531E510DB2}">
      <thm15:themeFamily xmlns:thm15="http://schemas.microsoft.com/office/thememl/2012/main" xmlns="" name="Oracle_16x9-2014-v2.1.x" id="{327BA289-4253-4B1F-93E1-0383345A9128}" vid="{D6F0D91B-DD93-4308-9726-31EB480EB9A1}"/>
    </a:ext>
  </a:extLst>
</a:theme>
</file>

<file path=ppt/theme/theme2.xml><?xml version="1.0" encoding="utf-8"?>
<a:theme xmlns:a="http://schemas.openxmlformats.org/drawingml/2006/main" name="1_Oracle_16x9_2016">
  <a:themeElements>
    <a:clrScheme name="Oracle 2016 New Palette">
      <a:dk1>
        <a:srgbClr val="58595B"/>
      </a:dk1>
      <a:lt1>
        <a:srgbClr val="FFFFFF"/>
      </a:lt1>
      <a:dk2>
        <a:srgbClr val="374A58"/>
      </a:dk2>
      <a:lt2>
        <a:srgbClr val="C8D9DE"/>
      </a:lt2>
      <a:accent1>
        <a:srgbClr val="F80000"/>
      </a:accent1>
      <a:accent2>
        <a:srgbClr val="8EADBF"/>
      </a:accent2>
      <a:accent3>
        <a:srgbClr val="FF8D14"/>
      </a:accent3>
      <a:accent4>
        <a:srgbClr val="007395"/>
      </a:accent4>
      <a:accent5>
        <a:srgbClr val="A52641"/>
      </a:accent5>
      <a:accent6>
        <a:srgbClr val="3A913F"/>
      </a:accent6>
      <a:hlink>
        <a:srgbClr val="1F4F82"/>
      </a:hlink>
      <a:folHlink>
        <a:srgbClr val="8A8C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rgbClr val="8EADBF"/>
        </a:solidFill>
        <a:ln w="15875">
          <a:solidFill>
            <a:schemeClr val="accent2"/>
          </a:solid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4"/>
          </a:solidFill>
          <a:miter lim="800000"/>
          <a:tailEnd type="arrow"/>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dirty="0" smtClean="0"/>
        </a:defPPr>
      </a:lstStyle>
    </a:txDef>
  </a:objectDefaults>
  <a:extraClrSchemeLst/>
  <a:extLst>
    <a:ext uri="{05A4C25C-085E-4340-85A3-A5531E510DB2}">
      <thm15:themeFamily xmlns:thm15="http://schemas.microsoft.com/office/thememl/2012/main" xmlns="" name="539923-OOW-SF2016-16x9-v11.potx" id="{352B1AB2-C04C-7E4F-95BC-D32FC2CA7BE8}" vid="{F04E717A-6848-1E49-9D1F-37959B9E287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14896</TotalTime>
  <Words>1097</Words>
  <Application>Microsoft Macintosh PowerPoint</Application>
  <PresentationFormat>Custom</PresentationFormat>
  <Paragraphs>428</Paragraphs>
  <Slides>31</Slides>
  <Notes>0</Notes>
  <HiddenSlides>0</HiddenSlides>
  <MMClips>0</MMClips>
  <ScaleCrop>false</ScaleCrop>
  <HeadingPairs>
    <vt:vector size="4" baseType="variant">
      <vt:variant>
        <vt:lpstr>Theme</vt:lpstr>
      </vt:variant>
      <vt:variant>
        <vt:i4>2</vt:i4>
      </vt:variant>
      <vt:variant>
        <vt:lpstr>Slide Titles</vt:lpstr>
      </vt:variant>
      <vt:variant>
        <vt:i4>31</vt:i4>
      </vt:variant>
    </vt:vector>
  </HeadingPairs>
  <TitlesOfParts>
    <vt:vector size="33" baseType="lpstr">
      <vt:lpstr>1_Default Theme</vt:lpstr>
      <vt:lpstr>1_Oracle_16x9_2016</vt:lpstr>
      <vt:lpstr>W3C Web of Things + Oracle IoT Asset Monitoring</vt:lpstr>
      <vt:lpstr>W3C Web of Things</vt:lpstr>
      <vt:lpstr>Oracle IoT Applications</vt:lpstr>
      <vt:lpstr>Oracle Device Model and W3C Thing Description Interworking</vt:lpstr>
      <vt:lpstr>Oracle Device Model and W3C Thing Description Interworking</vt:lpstr>
      <vt:lpstr>Oracle Device Model and W3C Thing Description Interworking</vt:lpstr>
      <vt:lpstr>Oracle Device Model and W3C Thing Description Interworking</vt:lpstr>
      <vt:lpstr>Oracle Device Model and W3C Thing Description Interworking</vt:lpstr>
      <vt:lpstr>Oracle Device Model and W3C Thing Description Interworking</vt:lpstr>
      <vt:lpstr>Oracle Device Model and W3C Thing Description Interworking</vt:lpstr>
      <vt:lpstr>Asset Monitoring of plugfest devices</vt:lpstr>
      <vt:lpstr>Digital Twin Simulators</vt:lpstr>
      <vt:lpstr>HVAC Simulator</vt:lpstr>
      <vt:lpstr>Connected Car Simulator</vt:lpstr>
      <vt:lpstr>Sensor Simulator (KETI)</vt:lpstr>
      <vt:lpstr>Festo Simulator (Siemens)</vt:lpstr>
      <vt:lpstr>Hue Group Simulator (Panasonic)</vt:lpstr>
      <vt:lpstr>Beacon Light Simulator (Fujitsu)</vt:lpstr>
      <vt:lpstr>OCF Simulator (Intel)</vt:lpstr>
      <vt:lpstr>Management Console</vt:lpstr>
      <vt:lpstr>Management console for device management</vt:lpstr>
      <vt:lpstr>Device Management – Siemens Festo Plant Neuperlach</vt:lpstr>
      <vt:lpstr>Oracle IoT Asset Monitoring Monitoring and Control of real and simulated devices</vt:lpstr>
      <vt:lpstr>WoT Interoperability and Mashup</vt:lpstr>
      <vt:lpstr>WoT Plugfests</vt:lpstr>
      <vt:lpstr>PowerPoint Presentation</vt:lpstr>
      <vt:lpstr>Oracle IoT Cloud and WoT interoperability</vt:lpstr>
      <vt:lpstr>WoT Interoperability Demo Infrastructure </vt:lpstr>
      <vt:lpstr>Home Scenario</vt:lpstr>
      <vt:lpstr>Industrial Scenario</vt:lpstr>
      <vt:lpstr>Q &amp; A   For more questions please mail me:  Michael.Lagally@oracle.com</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Lagally</dc:creator>
  <cp:lastModifiedBy>Michael Lagally</cp:lastModifiedBy>
  <cp:revision>116</cp:revision>
  <dcterms:created xsi:type="dcterms:W3CDTF">2017-09-13T10:40:05Z</dcterms:created>
  <dcterms:modified xsi:type="dcterms:W3CDTF">2019-01-30T15:13:08Z</dcterms:modified>
</cp:coreProperties>
</file>

<file path=docProps/thumbnail.jpeg>
</file>